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8"/>
  </p:notesMasterIdLst>
  <p:sldIdLst>
    <p:sldId id="256" r:id="rId2"/>
    <p:sldId id="272" r:id="rId3"/>
    <p:sldId id="268" r:id="rId4"/>
    <p:sldId id="269" r:id="rId5"/>
    <p:sldId id="273" r:id="rId6"/>
    <p:sldId id="270" r:id="rId7"/>
    <p:sldId id="271" r:id="rId8"/>
    <p:sldId id="274" r:id="rId9"/>
    <p:sldId id="275" r:id="rId10"/>
    <p:sldId id="276" r:id="rId11"/>
    <p:sldId id="277" r:id="rId12"/>
    <p:sldId id="267" r:id="rId13"/>
    <p:sldId id="260" r:id="rId14"/>
    <p:sldId id="261" r:id="rId15"/>
    <p:sldId id="262" r:id="rId16"/>
    <p:sldId id="278" r:id="rId17"/>
  </p:sldIdLst>
  <p:sldSz cx="12192000" cy="6858000"/>
  <p:notesSz cx="6858000" cy="9144000"/>
  <p:defaultTextStyle>
    <a:defPPr>
      <a:defRPr lang="en-US"/>
    </a:defPPr>
    <a:lvl1pPr algn="l" rtl="0" fontAlgn="base">
      <a:spcBef>
        <a:spcPct val="0"/>
      </a:spcBef>
      <a:spcAft>
        <a:spcPct val="0"/>
      </a:spcAft>
      <a:defRPr sz="36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36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36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36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36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36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36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36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3600" b="1"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0" autoAdjust="0"/>
    <p:restoredTop sz="94660"/>
  </p:normalViewPr>
  <p:slideViewPr>
    <p:cSldViewPr snapToGrid="0">
      <p:cViewPr varScale="1">
        <p:scale>
          <a:sx n="90" d="100"/>
          <a:sy n="90" d="100"/>
        </p:scale>
        <p:origin x="58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8CE466-9B95-4204-8000-B6B8884ABBFA}" type="datetimeFigureOut">
              <a:rPr lang="en-US" smtClean="0"/>
              <a:t>4/20/2017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7A1E2-8282-4E2C-93FE-B940ECF7936C}" type="slidenum">
              <a:rPr lang="en-US" smtClean="0"/>
              <a:t>‹#›</a:t>
            </a:fld>
            <a:endParaRPr lang="en-US"/>
          </a:p>
        </p:txBody>
      </p:sp>
    </p:spTree>
    <p:extLst>
      <p:ext uri="{BB962C8B-B14F-4D97-AF65-F5344CB8AC3E}">
        <p14:creationId xmlns:p14="http://schemas.microsoft.com/office/powerpoint/2010/main" val="2972296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Stark and</a:t>
            </a:r>
            <a:r>
              <a:rPr lang="en-US" baseline="0" dirty="0"/>
              <a:t> Anti-kickback for a new donation</a:t>
            </a:r>
          </a:p>
          <a:p>
            <a:r>
              <a:rPr lang="en-US" baseline="0" dirty="0"/>
              <a:t>CCBHC – Cert as of the </a:t>
            </a:r>
            <a:r>
              <a:rPr lang="en-US" baseline="0" dirty="0" err="1"/>
              <a:t>vesion</a:t>
            </a:r>
            <a:r>
              <a:rPr lang="en-US" baseline="0" dirty="0"/>
              <a:t> that you start you reporting period. July 2017, so would work, and think that you can stay on that version for the life of the program (2 years).  If you change vendors, then would need to be on the latest version (Ashley will know states. Missouri is one of them)</a:t>
            </a:r>
          </a:p>
          <a:p>
            <a:endParaRPr lang="en-US" baseline="0" dirty="0"/>
          </a:p>
          <a:p>
            <a:r>
              <a:rPr lang="en-US" baseline="0" dirty="0"/>
              <a:t>PRIME – Referenced as a participation for state-owned owned.</a:t>
            </a:r>
          </a:p>
          <a:p>
            <a:endParaRPr lang="en-US" baseline="0" dirty="0"/>
          </a:p>
          <a:p>
            <a:r>
              <a:rPr lang="en-US" baseline="0" dirty="0"/>
              <a:t>1/1/18 – Outside of MU and non-ACO participant in MIPS, we don’t know of any regulatory relief or remedy for not being on 2015 CEHRT for any of the other program.  No hardship.  Presume that you will be kicked out of the ACO, CPC+.</a:t>
            </a:r>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8F05014-C02C-471E-9441-5AA6BE41AB5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79193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 name="Slide Number Placeholder 4"/>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FFD62D3-BB65-47B7-B482-3500296D899C}"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225880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MB = Market Basket </a:t>
            </a:r>
          </a:p>
          <a:p>
            <a:r>
              <a:rPr lang="en-US" dirty="0"/>
              <a:t>APU =</a:t>
            </a:r>
            <a:r>
              <a:rPr lang="en-US" baseline="0" dirty="0"/>
              <a:t> Annual Payment Update</a:t>
            </a:r>
          </a:p>
          <a:p>
            <a:r>
              <a:rPr lang="en-US" baseline="0" dirty="0"/>
              <a:t>CJR = Comprehensive Care for Joint Replacement</a:t>
            </a:r>
          </a:p>
          <a:p>
            <a:r>
              <a:rPr lang="en-US" baseline="0" dirty="0"/>
              <a:t>IQR = Inpatient Quality Reporting</a:t>
            </a:r>
            <a:endParaRPr lang="en-US" dirty="0"/>
          </a:p>
        </p:txBody>
      </p:sp>
      <p:sp>
        <p:nvSpPr>
          <p:cNvPr id="4" name="Slide Number Placeholder 3"/>
          <p:cNvSpPr>
            <a:spLocks noGrp="1"/>
          </p:cNvSpPr>
          <p:nvPr>
            <p:ph type="sldNum" sz="quarter" idx="10"/>
          </p:nvPr>
        </p:nvSpPr>
        <p:spPr/>
        <p:txBody>
          <a:bodyPr/>
          <a:lstStyle/>
          <a:p>
            <a:fld id="{52CC98EA-756C-4751-89B6-28BB04F1EF7C}" type="slidenum">
              <a:rPr lang="en-US" smtClean="0"/>
              <a:t>13</a:t>
            </a:fld>
            <a:endParaRPr lang="en-US"/>
          </a:p>
        </p:txBody>
      </p:sp>
    </p:spTree>
    <p:extLst>
      <p:ext uri="{BB962C8B-B14F-4D97-AF65-F5344CB8AC3E}">
        <p14:creationId xmlns:p14="http://schemas.microsoft.com/office/powerpoint/2010/main" val="772579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PQRS = Physician Quality Reporting Program</a:t>
            </a:r>
          </a:p>
        </p:txBody>
      </p:sp>
      <p:sp>
        <p:nvSpPr>
          <p:cNvPr id="4" name="Slide Number Placeholder 3"/>
          <p:cNvSpPr>
            <a:spLocks noGrp="1"/>
          </p:cNvSpPr>
          <p:nvPr>
            <p:ph type="sldNum" sz="quarter" idx="10"/>
          </p:nvPr>
        </p:nvSpPr>
        <p:spPr/>
        <p:txBody>
          <a:bodyPr/>
          <a:lstStyle/>
          <a:p>
            <a:fld id="{52CC98EA-756C-4751-89B6-28BB04F1EF7C}" type="slidenum">
              <a:rPr lang="en-US" smtClean="0"/>
              <a:t>14</a:t>
            </a:fld>
            <a:endParaRPr lang="en-US"/>
          </a:p>
        </p:txBody>
      </p:sp>
    </p:spTree>
    <p:extLst>
      <p:ext uri="{BB962C8B-B14F-4D97-AF65-F5344CB8AC3E}">
        <p14:creationId xmlns:p14="http://schemas.microsoft.com/office/powerpoint/2010/main" val="254179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LTCH</a:t>
            </a:r>
            <a:r>
              <a:rPr lang="en-US" baseline="0" dirty="0"/>
              <a:t> = Long Term Care Hospital</a:t>
            </a:r>
          </a:p>
          <a:p>
            <a:r>
              <a:rPr lang="en-US" baseline="0" dirty="0"/>
              <a:t>SNF = Skilled Nursing Facility</a:t>
            </a:r>
          </a:p>
          <a:p>
            <a:r>
              <a:rPr lang="en-US" baseline="0" dirty="0"/>
              <a:t>IRF = Inpatient Rehabilitation Facility</a:t>
            </a:r>
          </a:p>
          <a:p>
            <a:r>
              <a:rPr lang="en-US" baseline="0" dirty="0"/>
              <a:t>HHA = Home Health Agency</a:t>
            </a:r>
          </a:p>
          <a:p>
            <a:r>
              <a:rPr lang="en-US" baseline="0" dirty="0"/>
              <a:t>VBP = Value Based Purchasing</a:t>
            </a:r>
            <a:endParaRPr lang="en-US" dirty="0"/>
          </a:p>
        </p:txBody>
      </p:sp>
      <p:sp>
        <p:nvSpPr>
          <p:cNvPr id="4" name="Slide Number Placeholder 3"/>
          <p:cNvSpPr>
            <a:spLocks noGrp="1"/>
          </p:cNvSpPr>
          <p:nvPr>
            <p:ph type="sldNum" sz="quarter" idx="10"/>
          </p:nvPr>
        </p:nvSpPr>
        <p:spPr/>
        <p:txBody>
          <a:bodyPr/>
          <a:lstStyle/>
          <a:p>
            <a:fld id="{52CC98EA-756C-4751-89B6-28BB04F1EF7C}" type="slidenum">
              <a:rPr lang="en-US" smtClean="0"/>
              <a:t>15</a:t>
            </a:fld>
            <a:endParaRPr lang="en-US"/>
          </a:p>
        </p:txBody>
      </p:sp>
    </p:spTree>
    <p:extLst>
      <p:ext uri="{BB962C8B-B14F-4D97-AF65-F5344CB8AC3E}">
        <p14:creationId xmlns:p14="http://schemas.microsoft.com/office/powerpoint/2010/main" val="38173283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 no images">
    <p:spTree>
      <p:nvGrpSpPr>
        <p:cNvPr id="1" name=""/>
        <p:cNvGrpSpPr/>
        <p:nvPr/>
      </p:nvGrpSpPr>
      <p:grpSpPr>
        <a:xfrm>
          <a:off x="0" y="0"/>
          <a:ext cx="0" cy="0"/>
          <a:chOff x="0" y="0"/>
          <a:chExt cx="0" cy="0"/>
        </a:xfrm>
      </p:grpSpPr>
      <p:grpSp>
        <p:nvGrpSpPr>
          <p:cNvPr id="18" name="Group 17"/>
          <p:cNvGrpSpPr/>
          <p:nvPr/>
        </p:nvGrpSpPr>
        <p:grpSpPr>
          <a:xfrm>
            <a:off x="2" y="-5942"/>
            <a:ext cx="12191999" cy="6903720"/>
            <a:chOff x="1" y="2698"/>
            <a:chExt cx="12191998" cy="6855302"/>
          </a:xfrm>
        </p:grpSpPr>
        <p:pic>
          <p:nvPicPr>
            <p:cNvPr id="19" name="Picture 6"/>
            <p:cNvPicPr>
              <a:picLocks noChangeAspect="1"/>
            </p:cNvPicPr>
            <p:nvPr userDrawn="1"/>
          </p:nvPicPr>
          <p:blipFill rotWithShape="1">
            <a:blip r:embed="rId2">
              <a:extLst>
                <a:ext uri="{28A0092B-C50C-407E-A947-70E740481C1C}">
                  <a14:useLocalDpi xmlns:a14="http://schemas.microsoft.com/office/drawing/2010/main" val="0"/>
                </a:ext>
              </a:extLst>
            </a:blip>
            <a:srcRect r="33997" b="970"/>
            <a:stretch/>
          </p:blipFill>
          <p:spPr bwMode="auto">
            <a:xfrm>
              <a:off x="1" y="2698"/>
              <a:ext cx="609599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p:cNvPicPr>
            <p:nvPr userDrawn="1"/>
          </p:nvPicPr>
          <p:blipFill rotWithShape="1">
            <a:blip r:embed="rId2">
              <a:extLst>
                <a:ext uri="{28A0092B-C50C-407E-A947-70E740481C1C}">
                  <a14:useLocalDpi xmlns:a14="http://schemas.microsoft.com/office/drawing/2010/main" val="0"/>
                </a:ext>
              </a:extLst>
            </a:blip>
            <a:srcRect l="31820" r="996" b="970"/>
            <a:stretch/>
          </p:blipFill>
          <p:spPr bwMode="auto">
            <a:xfrm>
              <a:off x="5986930" y="2698"/>
              <a:ext cx="620506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Placeholder 13"/>
          <p:cNvSpPr>
            <a:spLocks noGrp="1"/>
          </p:cNvSpPr>
          <p:nvPr>
            <p:ph type="body" sz="quarter" idx="10" hasCustomPrompt="1"/>
          </p:nvPr>
        </p:nvSpPr>
        <p:spPr>
          <a:xfrm>
            <a:off x="414869" y="5300253"/>
            <a:ext cx="7397751" cy="417164"/>
          </a:xfrm>
          <a:prstGeom prst="rect">
            <a:avLst/>
          </a:prstGeom>
        </p:spPr>
        <p:txBody>
          <a:bodyPr/>
          <a:lstStyle>
            <a:lvl1pPr marL="0" indent="0">
              <a:buNone/>
              <a:defRPr sz="1650" baseline="0">
                <a:solidFill>
                  <a:schemeClr val="bg1"/>
                </a:solidFill>
                <a:latin typeface="Arial" pitchFamily="34" charset="0"/>
                <a:cs typeface="Arial" pitchFamily="34" charset="0"/>
              </a:defRPr>
            </a:lvl1pPr>
          </a:lstStyle>
          <a:p>
            <a:pPr lvl="0"/>
            <a:r>
              <a:rPr lang="en-US" dirty="0"/>
              <a:t>Presenter Name</a:t>
            </a:r>
          </a:p>
        </p:txBody>
      </p:sp>
      <p:sp>
        <p:nvSpPr>
          <p:cNvPr id="11" name="Text Placeholder 13"/>
          <p:cNvSpPr>
            <a:spLocks noGrp="1"/>
          </p:cNvSpPr>
          <p:nvPr>
            <p:ph type="body" sz="quarter" idx="12" hasCustomPrompt="1"/>
          </p:nvPr>
        </p:nvSpPr>
        <p:spPr>
          <a:xfrm>
            <a:off x="414869" y="5728921"/>
            <a:ext cx="7397751" cy="287257"/>
          </a:xfrm>
          <a:prstGeom prst="rect">
            <a:avLst/>
          </a:prstGeom>
        </p:spPr>
        <p:txBody>
          <a:bodyPr>
            <a:noAutofit/>
          </a:bodyPr>
          <a:lstStyle>
            <a:lvl1pPr marL="0" indent="0">
              <a:buNone/>
              <a:defRPr sz="1200" i="1" baseline="0">
                <a:solidFill>
                  <a:schemeClr val="bg1"/>
                </a:solidFill>
                <a:latin typeface="Arial" pitchFamily="34" charset="0"/>
                <a:cs typeface="Arial" pitchFamily="34" charset="0"/>
              </a:defRPr>
            </a:lvl1pPr>
          </a:lstStyle>
          <a:p>
            <a:pPr lvl="0"/>
            <a:r>
              <a:rPr lang="en-US" dirty="0"/>
              <a:t>Presenter Title</a:t>
            </a:r>
          </a:p>
        </p:txBody>
      </p:sp>
      <p:grpSp>
        <p:nvGrpSpPr>
          <p:cNvPr id="2" name="Group 1"/>
          <p:cNvGrpSpPr/>
          <p:nvPr/>
        </p:nvGrpSpPr>
        <p:grpSpPr>
          <a:xfrm>
            <a:off x="-11180" y="2250764"/>
            <a:ext cx="12203179" cy="2371824"/>
            <a:chOff x="-11180" y="2250764"/>
            <a:chExt cx="12203178" cy="2371824"/>
          </a:xfrm>
        </p:grpSpPr>
        <p:sp>
          <p:nvSpPr>
            <p:cNvPr id="14" name="Rectangle 7"/>
            <p:cNvSpPr>
              <a:spLocks/>
            </p:cNvSpPr>
            <p:nvPr userDrawn="1"/>
          </p:nvSpPr>
          <p:spPr bwMode="auto">
            <a:xfrm>
              <a:off x="1" y="2252755"/>
              <a:ext cx="12191997" cy="23656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3608" tIns="21804" rIns="43608" bIns="21804" anchor="ctr"/>
            <a:lstStyle/>
            <a:p>
              <a:pPr algn="ctr" defTabSz="161925"/>
              <a:endParaRPr lang="en-US" sz="1350" dirty="0">
                <a:solidFill>
                  <a:srgbClr val="FFFFFF"/>
                </a:solidFill>
                <a:latin typeface="Franklin Gothic Book" pitchFamily="34" charset="0"/>
              </a:endParaRPr>
            </a:p>
          </p:txBody>
        </p:sp>
        <p:sp>
          <p:nvSpPr>
            <p:cNvPr id="15" name="Parallelogram 11"/>
            <p:cNvSpPr/>
            <p:nvPr userDrawn="1"/>
          </p:nvSpPr>
          <p:spPr bwMode="auto">
            <a:xfrm>
              <a:off x="-11180" y="2250764"/>
              <a:ext cx="8474314" cy="2371824"/>
            </a:xfrm>
            <a:custGeom>
              <a:avLst/>
              <a:gdLst>
                <a:gd name="connsiteX0" fmla="*/ 0 w 7110584"/>
                <a:gd name="connsiteY0" fmla="*/ 2367666 h 2367666"/>
                <a:gd name="connsiteX1" fmla="*/ 775198 w 7110584"/>
                <a:gd name="connsiteY1" fmla="*/ 0 h 2367666"/>
                <a:gd name="connsiteX2" fmla="*/ 7110584 w 7110584"/>
                <a:gd name="connsiteY2" fmla="*/ 0 h 2367666"/>
                <a:gd name="connsiteX3" fmla="*/ 6335386 w 7110584"/>
                <a:gd name="connsiteY3" fmla="*/ 2367666 h 2367666"/>
                <a:gd name="connsiteX4" fmla="*/ 0 w 7110584"/>
                <a:gd name="connsiteY4" fmla="*/ 2367666 h 2367666"/>
                <a:gd name="connsiteX0" fmla="*/ 0 w 7110584"/>
                <a:gd name="connsiteY0" fmla="*/ 2367666 h 2367666"/>
                <a:gd name="connsiteX1" fmla="*/ 820442 w 7110584"/>
                <a:gd name="connsiteY1" fmla="*/ 0 h 2367666"/>
                <a:gd name="connsiteX2" fmla="*/ 7110584 w 7110584"/>
                <a:gd name="connsiteY2" fmla="*/ 0 h 2367666"/>
                <a:gd name="connsiteX3" fmla="*/ 6335386 w 7110584"/>
                <a:gd name="connsiteY3" fmla="*/ 2367666 h 2367666"/>
                <a:gd name="connsiteX4" fmla="*/ 0 w 7110584"/>
                <a:gd name="connsiteY4" fmla="*/ 2367666 h 2367666"/>
                <a:gd name="connsiteX0" fmla="*/ 0 w 6291434"/>
                <a:gd name="connsiteY0" fmla="*/ 2367666 h 2367666"/>
                <a:gd name="connsiteX1" fmla="*/ 1292 w 6291434"/>
                <a:gd name="connsiteY1" fmla="*/ 0 h 2367666"/>
                <a:gd name="connsiteX2" fmla="*/ 6291434 w 6291434"/>
                <a:gd name="connsiteY2" fmla="*/ 0 h 2367666"/>
                <a:gd name="connsiteX3" fmla="*/ 5516236 w 6291434"/>
                <a:gd name="connsiteY3" fmla="*/ 2367666 h 2367666"/>
                <a:gd name="connsiteX4" fmla="*/ 0 w 6291434"/>
                <a:gd name="connsiteY4" fmla="*/ 2367666 h 2367666"/>
                <a:gd name="connsiteX0" fmla="*/ 2176220 w 8467654"/>
                <a:gd name="connsiteY0" fmla="*/ 2367666 h 2367666"/>
                <a:gd name="connsiteX1" fmla="*/ 0 w 8467654"/>
                <a:gd name="connsiteY1" fmla="*/ 0 h 2367666"/>
                <a:gd name="connsiteX2" fmla="*/ 8467654 w 8467654"/>
                <a:gd name="connsiteY2" fmla="*/ 0 h 2367666"/>
                <a:gd name="connsiteX3" fmla="*/ 7692456 w 8467654"/>
                <a:gd name="connsiteY3" fmla="*/ 2367666 h 2367666"/>
                <a:gd name="connsiteX4" fmla="*/ 2176220 w 8467654"/>
                <a:gd name="connsiteY4" fmla="*/ 2367666 h 2367666"/>
                <a:gd name="connsiteX0" fmla="*/ 0 w 8476695"/>
                <a:gd name="connsiteY0" fmla="*/ 2359917 h 2367666"/>
                <a:gd name="connsiteX1" fmla="*/ 9041 w 8476695"/>
                <a:gd name="connsiteY1" fmla="*/ 0 h 2367666"/>
                <a:gd name="connsiteX2" fmla="*/ 8476695 w 8476695"/>
                <a:gd name="connsiteY2" fmla="*/ 0 h 2367666"/>
                <a:gd name="connsiteX3" fmla="*/ 7701497 w 8476695"/>
                <a:gd name="connsiteY3" fmla="*/ 2367666 h 2367666"/>
                <a:gd name="connsiteX4" fmla="*/ 0 w 8476695"/>
                <a:gd name="connsiteY4" fmla="*/ 2359917 h 2367666"/>
                <a:gd name="connsiteX0" fmla="*/ 0 w 8474314"/>
                <a:gd name="connsiteY0" fmla="*/ 2371824 h 2371824"/>
                <a:gd name="connsiteX1" fmla="*/ 6660 w 8474314"/>
                <a:gd name="connsiteY1" fmla="*/ 0 h 2371824"/>
                <a:gd name="connsiteX2" fmla="*/ 8474314 w 8474314"/>
                <a:gd name="connsiteY2" fmla="*/ 0 h 2371824"/>
                <a:gd name="connsiteX3" fmla="*/ 7699116 w 8474314"/>
                <a:gd name="connsiteY3" fmla="*/ 2367666 h 2371824"/>
                <a:gd name="connsiteX4" fmla="*/ 0 w 8474314"/>
                <a:gd name="connsiteY4" fmla="*/ 2371824 h 23718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4314" h="2371824">
                  <a:moveTo>
                    <a:pt x="0" y="2371824"/>
                  </a:moveTo>
                  <a:cubicBezTo>
                    <a:pt x="431" y="1582602"/>
                    <a:pt x="6229" y="789222"/>
                    <a:pt x="6660" y="0"/>
                  </a:cubicBezTo>
                  <a:lnTo>
                    <a:pt x="8474314" y="0"/>
                  </a:lnTo>
                  <a:lnTo>
                    <a:pt x="7699116" y="2367666"/>
                  </a:lnTo>
                  <a:lnTo>
                    <a:pt x="0" y="2371824"/>
                  </a:lnTo>
                  <a:close/>
                </a:path>
              </a:pathLst>
            </a:cu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75035" marR="0" indent="-275035" algn="ctr" defTabSz="732235" rtl="0" eaLnBrk="1" fontAlgn="base" latinLnBrk="0" hangingPunct="1">
                <a:lnSpc>
                  <a:spcPct val="100000"/>
                </a:lnSpc>
                <a:spcBef>
                  <a:spcPct val="20000"/>
                </a:spcBef>
                <a:spcAft>
                  <a:spcPct val="0"/>
                </a:spcAft>
                <a:buClrTx/>
                <a:buSzPct val="140000"/>
                <a:buFontTx/>
                <a:buNone/>
                <a:tabLst/>
              </a:pPr>
              <a:endParaRPr lang="en-US" sz="1350"/>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06401" y="3099583"/>
              <a:ext cx="2735504" cy="671976"/>
            </a:xfrm>
            <a:prstGeom prst="rect">
              <a:avLst/>
            </a:prstGeom>
            <a:noFill/>
            <a:ln>
              <a:noFill/>
            </a:ln>
          </p:spPr>
        </p:pic>
      </p:grpSp>
      <p:sp>
        <p:nvSpPr>
          <p:cNvPr id="9" name="Text Placeholder 13"/>
          <p:cNvSpPr>
            <a:spLocks noGrp="1"/>
          </p:cNvSpPr>
          <p:nvPr>
            <p:ph type="body" sz="quarter" idx="13" hasCustomPrompt="1"/>
          </p:nvPr>
        </p:nvSpPr>
        <p:spPr>
          <a:xfrm>
            <a:off x="414869" y="6342056"/>
            <a:ext cx="7397751" cy="287257"/>
          </a:xfrm>
          <a:prstGeom prst="rect">
            <a:avLst/>
          </a:prstGeom>
        </p:spPr>
        <p:txBody>
          <a:bodyPr>
            <a:normAutofit/>
          </a:bodyPr>
          <a:lstStyle>
            <a:lvl1pPr marL="0" indent="0">
              <a:buNone/>
              <a:defRPr sz="1050" i="0" baseline="0">
                <a:solidFill>
                  <a:schemeClr val="bg1"/>
                </a:solidFill>
                <a:latin typeface="Arial" pitchFamily="34" charset="0"/>
                <a:cs typeface="Arial" pitchFamily="34" charset="0"/>
              </a:defRPr>
            </a:lvl1pPr>
          </a:lstStyle>
          <a:p>
            <a:pPr lvl="0"/>
            <a:fld id="{B00CC99A-1AEC-4AAA-92D0-EFFF73746BF4}" type="datetime4">
              <a:rPr lang="en-US" smtClean="0"/>
              <a:t>June 28, 2016</a:t>
            </a:fld>
            <a:endParaRPr lang="en-US" dirty="0"/>
          </a:p>
        </p:txBody>
      </p:sp>
      <p:sp>
        <p:nvSpPr>
          <p:cNvPr id="4" name="Title 3"/>
          <p:cNvSpPr>
            <a:spLocks noGrp="1"/>
          </p:cNvSpPr>
          <p:nvPr>
            <p:ph type="title"/>
          </p:nvPr>
        </p:nvSpPr>
        <p:spPr>
          <a:xfrm>
            <a:off x="414337" y="2259019"/>
            <a:ext cx="6857587" cy="2370667"/>
          </a:xfrm>
          <a:prstGeom prst="rect">
            <a:avLst/>
          </a:prstGeom>
        </p:spPr>
        <p:txBody>
          <a:bodyPr/>
          <a:lstStyle>
            <a:lvl1pPr>
              <a:lnSpc>
                <a:spcPct val="90000"/>
              </a:lnSpc>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921249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imag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Picture Placeholder 5"/>
          <p:cNvSpPr>
            <a:spLocks noGrp="1"/>
          </p:cNvSpPr>
          <p:nvPr>
            <p:ph type="pic" sz="quarter" idx="12"/>
          </p:nvPr>
        </p:nvSpPr>
        <p:spPr>
          <a:xfrm>
            <a:off x="420523" y="1280160"/>
            <a:ext cx="5255683" cy="2332616"/>
          </a:xfrm>
        </p:spPr>
        <p:txBody>
          <a:bodyPr/>
          <a:lstStyle>
            <a:lvl1pPr marL="0" indent="0">
              <a:buNone/>
              <a:defRPr/>
            </a:lvl1pPr>
          </a:lstStyle>
          <a:p>
            <a:r>
              <a:rPr lang="en-US"/>
              <a:t>Click icon to add picture</a:t>
            </a:r>
            <a:endParaRPr lang="en-US" dirty="0"/>
          </a:p>
        </p:txBody>
      </p:sp>
      <p:sp>
        <p:nvSpPr>
          <p:cNvPr id="9" name="Content Placeholder 8"/>
          <p:cNvSpPr>
            <a:spLocks noGrp="1"/>
          </p:cNvSpPr>
          <p:nvPr>
            <p:ph sz="quarter" idx="14"/>
          </p:nvPr>
        </p:nvSpPr>
        <p:spPr>
          <a:xfrm>
            <a:off x="6089402" y="1279528"/>
            <a:ext cx="4883399" cy="4772025"/>
          </a:xfrm>
        </p:spPr>
        <p:txBody>
          <a:bodyPr/>
          <a:lstStyle>
            <a:lvl1pPr>
              <a:defRPr sz="1800"/>
            </a:lvl1pPr>
            <a:lvl2pPr>
              <a:defRPr sz="1650"/>
            </a:lvl2pPr>
            <a:lvl3pPr>
              <a:defRPr sz="1500"/>
            </a:lvl3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5"/>
          <p:cNvSpPr>
            <a:spLocks noGrp="1"/>
          </p:cNvSpPr>
          <p:nvPr>
            <p:ph type="pic" sz="quarter" idx="15"/>
          </p:nvPr>
        </p:nvSpPr>
        <p:spPr>
          <a:xfrm>
            <a:off x="420523" y="3718934"/>
            <a:ext cx="5255683" cy="2332616"/>
          </a:xfrm>
        </p:spPr>
        <p:txBody>
          <a:bodyPr/>
          <a:lstStyle>
            <a:lvl1pPr marL="0" indent="0">
              <a:buNone/>
              <a:defRPr/>
            </a:lvl1pPr>
          </a:lstStyle>
          <a:p>
            <a:r>
              <a:rPr lang="en-US"/>
              <a:t>Click icon to add picture</a:t>
            </a:r>
            <a:endParaRPr lang="en-US" dirty="0"/>
          </a:p>
        </p:txBody>
      </p:sp>
    </p:spTree>
    <p:extLst>
      <p:ext uri="{BB962C8B-B14F-4D97-AF65-F5344CB8AC3E}">
        <p14:creationId xmlns:p14="http://schemas.microsoft.com/office/powerpoint/2010/main" val="797624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ation 2">
    <p:spTree>
      <p:nvGrpSpPr>
        <p:cNvPr id="1" name=""/>
        <p:cNvGrpSpPr/>
        <p:nvPr/>
      </p:nvGrpSpPr>
      <p:grpSpPr>
        <a:xfrm>
          <a:off x="0" y="0"/>
          <a:ext cx="0" cy="0"/>
          <a:chOff x="0" y="0"/>
          <a:chExt cx="0" cy="0"/>
        </a:xfrm>
      </p:grpSpPr>
      <p:grpSp>
        <p:nvGrpSpPr>
          <p:cNvPr id="15" name="Group 14"/>
          <p:cNvGrpSpPr/>
          <p:nvPr/>
        </p:nvGrpSpPr>
        <p:grpSpPr>
          <a:xfrm>
            <a:off x="2" y="-5942"/>
            <a:ext cx="12191999" cy="6903720"/>
            <a:chOff x="1" y="2698"/>
            <a:chExt cx="12191998" cy="6855302"/>
          </a:xfrm>
        </p:grpSpPr>
        <p:pic>
          <p:nvPicPr>
            <p:cNvPr id="16" name="Picture 6"/>
            <p:cNvPicPr>
              <a:picLocks noChangeAspect="1"/>
            </p:cNvPicPr>
            <p:nvPr userDrawn="1"/>
          </p:nvPicPr>
          <p:blipFill rotWithShape="1">
            <a:blip r:embed="rId2">
              <a:extLst>
                <a:ext uri="{28A0092B-C50C-407E-A947-70E740481C1C}">
                  <a14:useLocalDpi xmlns:a14="http://schemas.microsoft.com/office/drawing/2010/main" val="0"/>
                </a:ext>
              </a:extLst>
            </a:blip>
            <a:srcRect r="33997" b="970"/>
            <a:stretch/>
          </p:blipFill>
          <p:spPr bwMode="auto">
            <a:xfrm>
              <a:off x="1" y="2698"/>
              <a:ext cx="609599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userDrawn="1"/>
          </p:nvPicPr>
          <p:blipFill rotWithShape="1">
            <a:blip r:embed="rId2">
              <a:extLst>
                <a:ext uri="{28A0092B-C50C-407E-A947-70E740481C1C}">
                  <a14:useLocalDpi xmlns:a14="http://schemas.microsoft.com/office/drawing/2010/main" val="0"/>
                </a:ext>
              </a:extLst>
            </a:blip>
            <a:srcRect l="31820" r="996" b="970"/>
            <a:stretch/>
          </p:blipFill>
          <p:spPr bwMode="auto">
            <a:xfrm>
              <a:off x="5986930" y="2698"/>
              <a:ext cx="620506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TextBox 3"/>
          <p:cNvSpPr txBox="1"/>
          <p:nvPr/>
        </p:nvSpPr>
        <p:spPr>
          <a:xfrm>
            <a:off x="9735892" y="2845967"/>
            <a:ext cx="1997829" cy="2041732"/>
          </a:xfrm>
          <a:prstGeom prst="rect">
            <a:avLst/>
          </a:prstGeom>
        </p:spPr>
        <p:txBody>
          <a:bodyPr/>
          <a:lstStyle/>
          <a:p>
            <a:pPr>
              <a:defRPr/>
            </a:pPr>
            <a:r>
              <a:rPr lang="en-US" sz="15000" b="0" cap="none" spc="0" dirty="0">
                <a:ln>
                  <a:noFill/>
                </a:ln>
                <a:solidFill>
                  <a:schemeClr val="accent1">
                    <a:lumMod val="40000"/>
                    <a:lumOff val="60000"/>
                  </a:schemeClr>
                </a:solidFill>
                <a:effectLst/>
                <a:latin typeface="+mn-lt"/>
                <a:ea typeface="ＭＳ Ｐゴシック" charset="0"/>
                <a:cs typeface="ＭＳ Ｐゴシック" charset="0"/>
              </a:rPr>
              <a:t>”</a:t>
            </a:r>
            <a:endParaRPr lang="en-US" sz="15000" b="0" cap="none" spc="0" dirty="0">
              <a:ln>
                <a:noFill/>
              </a:ln>
              <a:solidFill>
                <a:schemeClr val="accent1">
                  <a:lumMod val="40000"/>
                  <a:lumOff val="60000"/>
                </a:schemeClr>
              </a:solidFill>
              <a:effectLst/>
              <a:latin typeface="+mn-lt"/>
              <a:ea typeface="ＭＳ Ｐゴシック" charset="0"/>
              <a:cs typeface="Franklin Gothic Book"/>
            </a:endParaRPr>
          </a:p>
        </p:txBody>
      </p:sp>
      <p:sp>
        <p:nvSpPr>
          <p:cNvPr id="6" name="TextBox 5"/>
          <p:cNvSpPr txBox="1"/>
          <p:nvPr/>
        </p:nvSpPr>
        <p:spPr>
          <a:xfrm>
            <a:off x="1113433" y="947416"/>
            <a:ext cx="1964267" cy="2142907"/>
          </a:xfrm>
          <a:prstGeom prst="rect">
            <a:avLst/>
          </a:prstGeom>
          <a:ln>
            <a:noFill/>
          </a:ln>
          <a:effectLst/>
        </p:spPr>
        <p:txBody>
          <a:bodyPr/>
          <a:lstStyle/>
          <a:p>
            <a:pPr>
              <a:defRPr/>
            </a:pPr>
            <a:r>
              <a:rPr lang="en-US" sz="15000" b="0" cap="none" spc="0" dirty="0">
                <a:ln>
                  <a:noFill/>
                </a:ln>
                <a:solidFill>
                  <a:schemeClr val="accent1">
                    <a:lumMod val="40000"/>
                    <a:lumOff val="60000"/>
                  </a:schemeClr>
                </a:solidFill>
                <a:effectLst/>
                <a:latin typeface="+mn-lt"/>
                <a:ea typeface="ＭＳ Ｐゴシック" charset="0"/>
                <a:cs typeface="ＭＳ Ｐゴシック" charset="0"/>
              </a:rPr>
              <a:t>“</a:t>
            </a:r>
            <a:endParaRPr lang="en-US" sz="15000" b="0" cap="none" spc="0" dirty="0">
              <a:ln>
                <a:noFill/>
              </a:ln>
              <a:solidFill>
                <a:schemeClr val="accent1">
                  <a:lumMod val="40000"/>
                  <a:lumOff val="60000"/>
                </a:schemeClr>
              </a:solidFill>
              <a:effectLst/>
              <a:latin typeface="+mn-lt"/>
              <a:ea typeface="ＭＳ Ｐゴシック" charset="0"/>
              <a:cs typeface="Franklin Gothic Book"/>
            </a:endParaRPr>
          </a:p>
        </p:txBody>
      </p:sp>
      <p:sp>
        <p:nvSpPr>
          <p:cNvPr id="7" name="Text Placeholder 8" title="A quotation can be used in this area"/>
          <p:cNvSpPr>
            <a:spLocks noGrp="1"/>
          </p:cNvSpPr>
          <p:nvPr>
            <p:ph type="body" sz="quarter" idx="10" hasCustomPrompt="1"/>
          </p:nvPr>
        </p:nvSpPr>
        <p:spPr>
          <a:xfrm>
            <a:off x="2011681" y="1969705"/>
            <a:ext cx="7841403" cy="1871662"/>
          </a:xfrm>
          <a:prstGeom prst="rect">
            <a:avLst/>
          </a:prstGeom>
        </p:spPr>
        <p:txBody>
          <a:bodyPr anchor="ctr">
            <a:normAutofit/>
          </a:bodyPr>
          <a:lstStyle>
            <a:lvl1pPr marL="0" indent="0" algn="ctr">
              <a:buNone/>
              <a:defRPr sz="2100" baseline="0">
                <a:solidFill>
                  <a:schemeClr val="bg1"/>
                </a:solidFill>
              </a:defRPr>
            </a:lvl1pPr>
          </a:lstStyle>
          <a:p>
            <a:pPr lvl="0"/>
            <a:r>
              <a:rPr lang="en-US" dirty="0"/>
              <a:t>Put your quote in here</a:t>
            </a:r>
          </a:p>
        </p:txBody>
      </p:sp>
      <p:sp>
        <p:nvSpPr>
          <p:cNvPr id="8" name="Text Placeholder 10"/>
          <p:cNvSpPr>
            <a:spLocks noGrp="1"/>
          </p:cNvSpPr>
          <p:nvPr>
            <p:ph type="body" sz="quarter" idx="11" hasCustomPrompt="1"/>
          </p:nvPr>
        </p:nvSpPr>
        <p:spPr>
          <a:xfrm>
            <a:off x="5160826" y="4419881"/>
            <a:ext cx="4692257" cy="297748"/>
          </a:xfrm>
          <a:prstGeom prst="rect">
            <a:avLst/>
          </a:prstGeom>
        </p:spPr>
        <p:txBody>
          <a:bodyPr>
            <a:noAutofit/>
          </a:bodyPr>
          <a:lstStyle>
            <a:lvl1pPr marL="0" indent="0" algn="r">
              <a:buNone/>
              <a:defRPr sz="1500" i="1">
                <a:solidFill>
                  <a:schemeClr val="bg1"/>
                </a:solidFill>
                <a:latin typeface="Arial" pitchFamily="34" charset="0"/>
                <a:cs typeface="Arial" pitchFamily="34" charset="0"/>
              </a:defRPr>
            </a:lvl1pPr>
          </a:lstStyle>
          <a:p>
            <a:pPr lvl="0"/>
            <a:r>
              <a:rPr lang="en-US" dirty="0"/>
              <a:t>Name here</a:t>
            </a:r>
          </a:p>
        </p:txBody>
      </p:sp>
      <p:sp>
        <p:nvSpPr>
          <p:cNvPr id="9" name="Text Placeholder 10"/>
          <p:cNvSpPr>
            <a:spLocks noGrp="1"/>
          </p:cNvSpPr>
          <p:nvPr>
            <p:ph type="body" sz="quarter" idx="12" hasCustomPrompt="1"/>
          </p:nvPr>
        </p:nvSpPr>
        <p:spPr>
          <a:xfrm>
            <a:off x="5170186" y="5080517"/>
            <a:ext cx="4692257" cy="297748"/>
          </a:xfrm>
          <a:prstGeom prst="rect">
            <a:avLst/>
          </a:prstGeom>
        </p:spPr>
        <p:txBody>
          <a:bodyPr anchor="ctr">
            <a:noAutofit/>
          </a:bodyPr>
          <a:lstStyle>
            <a:lvl1pPr marL="0" indent="0" algn="r">
              <a:buNone/>
              <a:defRPr lang="en-US" sz="1050" i="1" baseline="0" dirty="0">
                <a:solidFill>
                  <a:schemeClr val="bg1"/>
                </a:solidFill>
                <a:latin typeface="Arial" pitchFamily="34" charset="0"/>
                <a:ea typeface="ＭＳ Ｐゴシック" pitchFamily="-112" charset="-128"/>
                <a:cs typeface="Arial" pitchFamily="34" charset="0"/>
              </a:defRPr>
            </a:lvl1pPr>
          </a:lstStyle>
          <a:p>
            <a:pPr marL="0" marR="0" lvl="0" indent="0" algn="r" defTabSz="685800" rtl="0" eaLnBrk="1" fontAlgn="base" latinLnBrk="0" hangingPunct="1">
              <a:lnSpc>
                <a:spcPct val="80000"/>
              </a:lnSpc>
              <a:spcBef>
                <a:spcPts val="1050"/>
              </a:spcBef>
              <a:spcAft>
                <a:spcPct val="0"/>
              </a:spcAft>
              <a:buClr>
                <a:srgbClr val="3294D3"/>
              </a:buClr>
              <a:buSzPct val="130000"/>
              <a:buFont typeface="Wingdings" pitchFamily="2" charset="2"/>
              <a:buNone/>
              <a:tabLst/>
            </a:pPr>
            <a:r>
              <a:rPr lang="en-US" dirty="0"/>
              <a:t>Organization here</a:t>
            </a:r>
          </a:p>
        </p:txBody>
      </p:sp>
      <p:sp>
        <p:nvSpPr>
          <p:cNvPr id="10" name="Text Placeholder 10"/>
          <p:cNvSpPr>
            <a:spLocks noGrp="1"/>
          </p:cNvSpPr>
          <p:nvPr>
            <p:ph type="body" sz="quarter" idx="13" hasCustomPrompt="1"/>
          </p:nvPr>
        </p:nvSpPr>
        <p:spPr>
          <a:xfrm>
            <a:off x="5164430" y="4774552"/>
            <a:ext cx="4692257" cy="297748"/>
          </a:xfrm>
          <a:prstGeom prst="rect">
            <a:avLst/>
          </a:prstGeom>
        </p:spPr>
        <p:txBody>
          <a:bodyPr anchor="ctr">
            <a:noAutofit/>
          </a:bodyPr>
          <a:lstStyle>
            <a:lvl1pPr marL="0" indent="0" algn="r">
              <a:buNone/>
              <a:defRPr lang="en-US" sz="1050" i="1" baseline="0" dirty="0">
                <a:solidFill>
                  <a:schemeClr val="bg1"/>
                </a:solidFill>
                <a:latin typeface="Arial" pitchFamily="34" charset="0"/>
                <a:ea typeface="ＭＳ Ｐゴシック" pitchFamily="-112" charset="-128"/>
                <a:cs typeface="Arial" pitchFamily="34" charset="0"/>
              </a:defRPr>
            </a:lvl1pPr>
          </a:lstStyle>
          <a:p>
            <a:pPr marL="0" marR="0" lvl="0" indent="0" algn="r" defTabSz="685800" rtl="0" eaLnBrk="1" fontAlgn="base" latinLnBrk="0" hangingPunct="1">
              <a:lnSpc>
                <a:spcPct val="80000"/>
              </a:lnSpc>
              <a:spcBef>
                <a:spcPts val="1050"/>
              </a:spcBef>
              <a:spcAft>
                <a:spcPct val="0"/>
              </a:spcAft>
              <a:buClr>
                <a:srgbClr val="3294D3"/>
              </a:buClr>
              <a:buSzPct val="130000"/>
              <a:buFont typeface="Wingdings" pitchFamily="2" charset="2"/>
              <a:buNone/>
              <a:tabLst/>
            </a:pPr>
            <a:r>
              <a:rPr lang="en-US" dirty="0"/>
              <a:t>Title here</a:t>
            </a:r>
          </a:p>
        </p:txBody>
      </p:sp>
      <p:sp>
        <p:nvSpPr>
          <p:cNvPr id="18" name="TextBox 17"/>
          <p:cNvSpPr txBox="1"/>
          <p:nvPr/>
        </p:nvSpPr>
        <p:spPr>
          <a:xfrm>
            <a:off x="0" y="6653046"/>
            <a:ext cx="11540312" cy="161583"/>
          </a:xfrm>
          <a:prstGeom prst="rect">
            <a:avLst/>
          </a:prstGeom>
          <a:noFill/>
        </p:spPr>
        <p:txBody>
          <a:bodyPr wrap="square" rtlCol="0">
            <a:spAutoFit/>
          </a:bodyPr>
          <a:lstStyle/>
          <a:p>
            <a:pPr marL="0" marR="0" indent="0" algn="l" defTabSz="685800" rtl="0" eaLnBrk="1" fontAlgn="base" latinLnBrk="0" hangingPunct="1">
              <a:lnSpc>
                <a:spcPct val="100000"/>
              </a:lnSpc>
              <a:spcBef>
                <a:spcPct val="0"/>
              </a:spcBef>
              <a:spcAft>
                <a:spcPct val="0"/>
              </a:spcAft>
              <a:buClrTx/>
              <a:buSzTx/>
              <a:buFontTx/>
              <a:buNone/>
              <a:tabLst/>
              <a:defRPr/>
            </a:pPr>
            <a:r>
              <a:rPr lang="en-US" sz="450" b="0" dirty="0">
                <a:solidFill>
                  <a:schemeClr val="accent1">
                    <a:lumMod val="40000"/>
                    <a:lumOff val="60000"/>
                  </a:schemeClr>
                </a:solidFill>
              </a:rPr>
              <a:t>BRNDEXP 2.1 0714     © 2014 Cerner Corporation.  All rights reserved.  This document contains Cerner confidential and/or proprietary information belonging to Cerner Corporation and/or its related affiliates which may not be reproduced or transmitted in any form or by any means without the express written consent of Cerner. </a:t>
            </a:r>
          </a:p>
        </p:txBody>
      </p:sp>
      <p:sp>
        <p:nvSpPr>
          <p:cNvPr id="19" name="TextBox 18"/>
          <p:cNvSpPr txBox="1"/>
          <p:nvPr/>
        </p:nvSpPr>
        <p:spPr>
          <a:xfrm>
            <a:off x="11561333" y="6474369"/>
            <a:ext cx="420460" cy="230832"/>
          </a:xfrm>
          <a:prstGeom prst="rect">
            <a:avLst/>
          </a:prstGeom>
          <a:noFill/>
        </p:spPr>
        <p:txBody>
          <a:bodyPr wrap="square" rtlCol="0">
            <a:spAutoFit/>
          </a:bodyPr>
          <a:lstStyle/>
          <a:p>
            <a:fld id="{39B9A8E6-500A-494F-8511-CB834C088D51}" type="slidenum">
              <a:rPr lang="en-US" sz="900" smtClean="0">
                <a:solidFill>
                  <a:schemeClr val="accent1">
                    <a:lumMod val="40000"/>
                    <a:lumOff val="60000"/>
                  </a:schemeClr>
                </a:solidFill>
              </a:rPr>
              <a:t>‹#›</a:t>
            </a:fld>
            <a:endParaRPr lang="en-US" sz="900" dirty="0">
              <a:solidFill>
                <a:schemeClr val="accent1">
                  <a:lumMod val="40000"/>
                  <a:lumOff val="60000"/>
                </a:schemeClr>
              </a:solidFill>
            </a:endParaRPr>
          </a:p>
        </p:txBody>
      </p:sp>
    </p:spTree>
    <p:extLst>
      <p:ext uri="{BB962C8B-B14F-4D97-AF65-F5344CB8AC3E}">
        <p14:creationId xmlns:p14="http://schemas.microsoft.com/office/powerpoint/2010/main" val="1081412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ation 3">
    <p:spTree>
      <p:nvGrpSpPr>
        <p:cNvPr id="1" name=""/>
        <p:cNvGrpSpPr/>
        <p:nvPr/>
      </p:nvGrpSpPr>
      <p:grpSpPr>
        <a:xfrm>
          <a:off x="0" y="0"/>
          <a:ext cx="0" cy="0"/>
          <a:chOff x="0" y="0"/>
          <a:chExt cx="0" cy="0"/>
        </a:xfrm>
      </p:grpSpPr>
      <p:grpSp>
        <p:nvGrpSpPr>
          <p:cNvPr id="21" name="Group 20"/>
          <p:cNvGrpSpPr/>
          <p:nvPr/>
        </p:nvGrpSpPr>
        <p:grpSpPr>
          <a:xfrm>
            <a:off x="2" y="-5941"/>
            <a:ext cx="12191999" cy="6903720"/>
            <a:chOff x="1" y="2699"/>
            <a:chExt cx="12191999" cy="6855302"/>
          </a:xfrm>
        </p:grpSpPr>
        <p:pic>
          <p:nvPicPr>
            <p:cNvPr id="25" name="Picture 6"/>
            <p:cNvPicPr>
              <a:picLocks noChangeAspect="1"/>
            </p:cNvPicPr>
            <p:nvPr userDrawn="1"/>
          </p:nvPicPr>
          <p:blipFill rotWithShape="1">
            <a:blip r:embed="rId2">
              <a:extLst>
                <a:ext uri="{28A0092B-C50C-407E-A947-70E740481C1C}">
                  <a14:useLocalDpi xmlns:a14="http://schemas.microsoft.com/office/drawing/2010/main" val="0"/>
                </a:ext>
              </a:extLst>
            </a:blip>
            <a:srcRect r="33997" b="970"/>
            <a:stretch/>
          </p:blipFill>
          <p:spPr bwMode="auto">
            <a:xfrm>
              <a:off x="1" y="2699"/>
              <a:ext cx="609599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6"/>
            <p:cNvPicPr>
              <a:picLocks noChangeAspect="1"/>
            </p:cNvPicPr>
            <p:nvPr userDrawn="1"/>
          </p:nvPicPr>
          <p:blipFill rotWithShape="1">
            <a:blip r:embed="rId2">
              <a:extLst>
                <a:ext uri="{28A0092B-C50C-407E-A947-70E740481C1C}">
                  <a14:useLocalDpi xmlns:a14="http://schemas.microsoft.com/office/drawing/2010/main" val="0"/>
                </a:ext>
              </a:extLst>
            </a:blip>
            <a:srcRect l="31914" r="996" b="970"/>
            <a:stretch/>
          </p:blipFill>
          <p:spPr bwMode="auto">
            <a:xfrm>
              <a:off x="5995570" y="2699"/>
              <a:ext cx="6196430"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Box 18"/>
          <p:cNvSpPr txBox="1"/>
          <p:nvPr/>
        </p:nvSpPr>
        <p:spPr>
          <a:xfrm>
            <a:off x="9735892" y="2845967"/>
            <a:ext cx="1997829" cy="2041732"/>
          </a:xfrm>
          <a:prstGeom prst="rect">
            <a:avLst/>
          </a:prstGeom>
        </p:spPr>
        <p:txBody>
          <a:bodyPr/>
          <a:lstStyle/>
          <a:p>
            <a:pPr>
              <a:defRPr/>
            </a:pPr>
            <a:r>
              <a:rPr lang="en-US" sz="15000" b="0" cap="none" spc="0" dirty="0">
                <a:ln>
                  <a:noFill/>
                </a:ln>
                <a:solidFill>
                  <a:schemeClr val="accent2">
                    <a:lumMod val="40000"/>
                    <a:lumOff val="60000"/>
                  </a:schemeClr>
                </a:solidFill>
                <a:effectLst/>
                <a:latin typeface="+mn-lt"/>
                <a:ea typeface="ＭＳ Ｐゴシック" charset="0"/>
                <a:cs typeface="ＭＳ Ｐゴシック" charset="0"/>
              </a:rPr>
              <a:t>”</a:t>
            </a:r>
            <a:endParaRPr lang="en-US" sz="15000" b="0" cap="none" spc="0" dirty="0">
              <a:ln>
                <a:noFill/>
              </a:ln>
              <a:solidFill>
                <a:schemeClr val="accent2">
                  <a:lumMod val="40000"/>
                  <a:lumOff val="60000"/>
                </a:schemeClr>
              </a:solidFill>
              <a:effectLst/>
              <a:latin typeface="+mn-lt"/>
              <a:ea typeface="ＭＳ Ｐゴシック" charset="0"/>
              <a:cs typeface="Franklin Gothic Book"/>
            </a:endParaRPr>
          </a:p>
        </p:txBody>
      </p:sp>
      <p:sp>
        <p:nvSpPr>
          <p:cNvPr id="20" name="TextBox 19"/>
          <p:cNvSpPr txBox="1"/>
          <p:nvPr/>
        </p:nvSpPr>
        <p:spPr>
          <a:xfrm>
            <a:off x="1113433" y="947416"/>
            <a:ext cx="1964267" cy="2142907"/>
          </a:xfrm>
          <a:prstGeom prst="rect">
            <a:avLst/>
          </a:prstGeom>
          <a:ln>
            <a:noFill/>
          </a:ln>
          <a:effectLst/>
        </p:spPr>
        <p:txBody>
          <a:bodyPr/>
          <a:lstStyle/>
          <a:p>
            <a:pPr>
              <a:defRPr/>
            </a:pPr>
            <a:r>
              <a:rPr lang="en-US" sz="15000" b="0" cap="none" spc="0" dirty="0">
                <a:ln>
                  <a:noFill/>
                </a:ln>
                <a:solidFill>
                  <a:schemeClr val="accent2">
                    <a:lumMod val="40000"/>
                    <a:lumOff val="60000"/>
                  </a:schemeClr>
                </a:solidFill>
                <a:effectLst/>
                <a:latin typeface="+mn-lt"/>
                <a:ea typeface="ＭＳ Ｐゴシック" charset="0"/>
                <a:cs typeface="ＭＳ Ｐゴシック" charset="0"/>
              </a:rPr>
              <a:t>“</a:t>
            </a:r>
            <a:endParaRPr lang="en-US" sz="15000" b="0" cap="none" spc="0" dirty="0">
              <a:ln>
                <a:noFill/>
              </a:ln>
              <a:solidFill>
                <a:schemeClr val="accent2">
                  <a:lumMod val="40000"/>
                  <a:lumOff val="60000"/>
                </a:schemeClr>
              </a:solidFill>
              <a:effectLst/>
              <a:latin typeface="+mn-lt"/>
              <a:ea typeface="ＭＳ Ｐゴシック" charset="0"/>
              <a:cs typeface="Franklin Gothic Book"/>
            </a:endParaRPr>
          </a:p>
        </p:txBody>
      </p:sp>
      <p:sp>
        <p:nvSpPr>
          <p:cNvPr id="22" name="Text Placeholder 10"/>
          <p:cNvSpPr>
            <a:spLocks noGrp="1"/>
          </p:cNvSpPr>
          <p:nvPr>
            <p:ph type="body" sz="quarter" idx="11" hasCustomPrompt="1"/>
          </p:nvPr>
        </p:nvSpPr>
        <p:spPr>
          <a:xfrm>
            <a:off x="5160826" y="4419881"/>
            <a:ext cx="4692257" cy="297748"/>
          </a:xfrm>
          <a:prstGeom prst="rect">
            <a:avLst/>
          </a:prstGeom>
        </p:spPr>
        <p:txBody>
          <a:bodyPr>
            <a:noAutofit/>
          </a:bodyPr>
          <a:lstStyle>
            <a:lvl1pPr marL="0" indent="0" algn="r">
              <a:buNone/>
              <a:defRPr sz="1500" i="1">
                <a:solidFill>
                  <a:schemeClr val="bg1"/>
                </a:solidFill>
                <a:latin typeface="Arial" pitchFamily="34" charset="0"/>
                <a:cs typeface="Arial" pitchFamily="34" charset="0"/>
              </a:defRPr>
            </a:lvl1pPr>
          </a:lstStyle>
          <a:p>
            <a:pPr lvl="0"/>
            <a:r>
              <a:rPr lang="en-US" dirty="0"/>
              <a:t>Name here</a:t>
            </a:r>
          </a:p>
        </p:txBody>
      </p:sp>
      <p:sp>
        <p:nvSpPr>
          <p:cNvPr id="23" name="Text Placeholder 10"/>
          <p:cNvSpPr>
            <a:spLocks noGrp="1"/>
          </p:cNvSpPr>
          <p:nvPr>
            <p:ph type="body" sz="quarter" idx="12" hasCustomPrompt="1"/>
          </p:nvPr>
        </p:nvSpPr>
        <p:spPr>
          <a:xfrm>
            <a:off x="5170186" y="5080517"/>
            <a:ext cx="4692257" cy="297748"/>
          </a:xfrm>
          <a:prstGeom prst="rect">
            <a:avLst/>
          </a:prstGeom>
        </p:spPr>
        <p:txBody>
          <a:bodyPr anchor="ctr">
            <a:noAutofit/>
          </a:bodyPr>
          <a:lstStyle>
            <a:lvl1pPr marL="0" indent="0" algn="r">
              <a:buNone/>
              <a:defRPr lang="en-US" sz="1050" i="1" baseline="0" dirty="0">
                <a:solidFill>
                  <a:schemeClr val="bg1"/>
                </a:solidFill>
                <a:latin typeface="Arial" pitchFamily="34" charset="0"/>
                <a:ea typeface="ＭＳ Ｐゴシック" pitchFamily="-112" charset="-128"/>
                <a:cs typeface="Arial" pitchFamily="34" charset="0"/>
              </a:defRPr>
            </a:lvl1pPr>
          </a:lstStyle>
          <a:p>
            <a:pPr marL="0" marR="0" lvl="0" indent="0" algn="r" defTabSz="685800" rtl="0" eaLnBrk="1" fontAlgn="base" latinLnBrk="0" hangingPunct="1">
              <a:lnSpc>
                <a:spcPct val="80000"/>
              </a:lnSpc>
              <a:spcBef>
                <a:spcPts val="1050"/>
              </a:spcBef>
              <a:spcAft>
                <a:spcPct val="0"/>
              </a:spcAft>
              <a:buClr>
                <a:srgbClr val="3294D3"/>
              </a:buClr>
              <a:buSzPct val="130000"/>
              <a:buFont typeface="Wingdings" pitchFamily="2" charset="2"/>
              <a:buNone/>
              <a:tabLst/>
            </a:pPr>
            <a:r>
              <a:rPr lang="en-US" dirty="0"/>
              <a:t>Organization here</a:t>
            </a:r>
          </a:p>
        </p:txBody>
      </p:sp>
      <p:sp>
        <p:nvSpPr>
          <p:cNvPr id="24" name="Text Placeholder 10"/>
          <p:cNvSpPr>
            <a:spLocks noGrp="1"/>
          </p:cNvSpPr>
          <p:nvPr>
            <p:ph type="body" sz="quarter" idx="13" hasCustomPrompt="1"/>
          </p:nvPr>
        </p:nvSpPr>
        <p:spPr>
          <a:xfrm>
            <a:off x="5164430" y="4774552"/>
            <a:ext cx="4692257" cy="297748"/>
          </a:xfrm>
          <a:prstGeom prst="rect">
            <a:avLst/>
          </a:prstGeom>
        </p:spPr>
        <p:txBody>
          <a:bodyPr anchor="ctr">
            <a:noAutofit/>
          </a:bodyPr>
          <a:lstStyle>
            <a:lvl1pPr marL="0" indent="0" algn="r">
              <a:buNone/>
              <a:defRPr lang="en-US" sz="1050" i="1" baseline="0" dirty="0">
                <a:solidFill>
                  <a:schemeClr val="bg1"/>
                </a:solidFill>
                <a:latin typeface="Arial" pitchFamily="34" charset="0"/>
                <a:ea typeface="ＭＳ Ｐゴシック" pitchFamily="-112" charset="-128"/>
                <a:cs typeface="Arial" pitchFamily="34" charset="0"/>
              </a:defRPr>
            </a:lvl1pPr>
          </a:lstStyle>
          <a:p>
            <a:pPr marL="0" marR="0" lvl="0" indent="0" algn="r" defTabSz="685800" rtl="0" eaLnBrk="1" fontAlgn="base" latinLnBrk="0" hangingPunct="1">
              <a:lnSpc>
                <a:spcPct val="80000"/>
              </a:lnSpc>
              <a:spcBef>
                <a:spcPts val="1050"/>
              </a:spcBef>
              <a:spcAft>
                <a:spcPct val="0"/>
              </a:spcAft>
              <a:buClr>
                <a:srgbClr val="3294D3"/>
              </a:buClr>
              <a:buSzPct val="130000"/>
              <a:buFont typeface="Wingdings" pitchFamily="2" charset="2"/>
              <a:buNone/>
              <a:tabLst/>
            </a:pPr>
            <a:r>
              <a:rPr lang="en-US" dirty="0"/>
              <a:t>Title here</a:t>
            </a:r>
          </a:p>
        </p:txBody>
      </p:sp>
      <p:sp>
        <p:nvSpPr>
          <p:cNvPr id="13" name="Text Placeholder 8" title="A quotation can be used in this area"/>
          <p:cNvSpPr>
            <a:spLocks noGrp="1"/>
          </p:cNvSpPr>
          <p:nvPr>
            <p:ph type="body" sz="quarter" idx="10" hasCustomPrompt="1"/>
          </p:nvPr>
        </p:nvSpPr>
        <p:spPr>
          <a:xfrm>
            <a:off x="2011681" y="1969705"/>
            <a:ext cx="7841403" cy="1871662"/>
          </a:xfrm>
          <a:prstGeom prst="rect">
            <a:avLst/>
          </a:prstGeom>
        </p:spPr>
        <p:txBody>
          <a:bodyPr anchor="ctr">
            <a:normAutofit/>
          </a:bodyPr>
          <a:lstStyle>
            <a:lvl1pPr marL="0" indent="0" algn="ctr">
              <a:buNone/>
              <a:defRPr sz="2100" baseline="0">
                <a:solidFill>
                  <a:schemeClr val="bg1"/>
                </a:solidFill>
              </a:defRPr>
            </a:lvl1pPr>
          </a:lstStyle>
          <a:p>
            <a:pPr lvl="0"/>
            <a:r>
              <a:rPr lang="en-US" dirty="0"/>
              <a:t>Put your quote in here</a:t>
            </a:r>
          </a:p>
        </p:txBody>
      </p:sp>
      <p:sp>
        <p:nvSpPr>
          <p:cNvPr id="17" name="TextBox 16"/>
          <p:cNvSpPr txBox="1"/>
          <p:nvPr/>
        </p:nvSpPr>
        <p:spPr>
          <a:xfrm>
            <a:off x="0" y="6653046"/>
            <a:ext cx="11540312" cy="161583"/>
          </a:xfrm>
          <a:prstGeom prst="rect">
            <a:avLst/>
          </a:prstGeom>
          <a:noFill/>
        </p:spPr>
        <p:txBody>
          <a:bodyPr wrap="square" rtlCol="0">
            <a:spAutoFit/>
          </a:bodyPr>
          <a:lstStyle/>
          <a:p>
            <a:pPr marL="0" marR="0" indent="0" algn="l" defTabSz="685800" rtl="0" eaLnBrk="1" fontAlgn="base" latinLnBrk="0" hangingPunct="1">
              <a:lnSpc>
                <a:spcPct val="100000"/>
              </a:lnSpc>
              <a:spcBef>
                <a:spcPct val="0"/>
              </a:spcBef>
              <a:spcAft>
                <a:spcPct val="0"/>
              </a:spcAft>
              <a:buClrTx/>
              <a:buSzTx/>
              <a:buFontTx/>
              <a:buNone/>
              <a:tabLst/>
              <a:defRPr/>
            </a:pPr>
            <a:r>
              <a:rPr lang="en-US" sz="450" b="0" dirty="0">
                <a:solidFill>
                  <a:schemeClr val="accent2">
                    <a:lumMod val="40000"/>
                    <a:lumOff val="60000"/>
                  </a:schemeClr>
                </a:solidFill>
              </a:rPr>
              <a:t>BRNDEXP 2.1 0714     © 2014 Cerner Corporation.  All rights reserved.  This document contains Cerner confidential and/or proprietary information belonging to Cerner Corporation and/or its related affiliates which may not be reproduced or transmitted in any form or by any means without the express written consent of Cerner. </a:t>
            </a:r>
          </a:p>
        </p:txBody>
      </p:sp>
      <p:sp>
        <p:nvSpPr>
          <p:cNvPr id="18" name="TextBox 17"/>
          <p:cNvSpPr txBox="1"/>
          <p:nvPr/>
        </p:nvSpPr>
        <p:spPr>
          <a:xfrm>
            <a:off x="11561333" y="6474369"/>
            <a:ext cx="420460" cy="230832"/>
          </a:xfrm>
          <a:prstGeom prst="rect">
            <a:avLst/>
          </a:prstGeom>
          <a:noFill/>
        </p:spPr>
        <p:txBody>
          <a:bodyPr wrap="square" rtlCol="0">
            <a:spAutoFit/>
          </a:bodyPr>
          <a:lstStyle/>
          <a:p>
            <a:fld id="{39B9A8E6-500A-494F-8511-CB834C088D51}" type="slidenum">
              <a:rPr lang="en-US" sz="900" smtClean="0">
                <a:solidFill>
                  <a:schemeClr val="accent2">
                    <a:lumMod val="40000"/>
                    <a:lumOff val="60000"/>
                  </a:schemeClr>
                </a:solidFill>
              </a:rPr>
              <a:t>‹#›</a:t>
            </a:fld>
            <a:endParaRPr lang="en-US" sz="900" dirty="0">
              <a:solidFill>
                <a:schemeClr val="accent2">
                  <a:lumMod val="40000"/>
                  <a:lumOff val="60000"/>
                </a:schemeClr>
              </a:solidFill>
            </a:endParaRPr>
          </a:p>
        </p:txBody>
      </p:sp>
    </p:spTree>
    <p:extLst>
      <p:ext uri="{BB962C8B-B14F-4D97-AF65-F5344CB8AC3E}">
        <p14:creationId xmlns:p14="http://schemas.microsoft.com/office/powerpoint/2010/main" val="1459000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ation ">
    <p:spTree>
      <p:nvGrpSpPr>
        <p:cNvPr id="1" name=""/>
        <p:cNvGrpSpPr/>
        <p:nvPr/>
      </p:nvGrpSpPr>
      <p:grpSpPr>
        <a:xfrm>
          <a:off x="0" y="0"/>
          <a:ext cx="0" cy="0"/>
          <a:chOff x="0" y="0"/>
          <a:chExt cx="0" cy="0"/>
        </a:xfrm>
      </p:grpSpPr>
      <p:grpSp>
        <p:nvGrpSpPr>
          <p:cNvPr id="3" name="Group 14"/>
          <p:cNvGrpSpPr>
            <a:grpSpLocks/>
          </p:cNvGrpSpPr>
          <p:nvPr/>
        </p:nvGrpSpPr>
        <p:grpSpPr bwMode="auto">
          <a:xfrm>
            <a:off x="0" y="4343403"/>
            <a:ext cx="7012517" cy="2087563"/>
            <a:chOff x="-422728" y="4800600"/>
            <a:chExt cx="5805606" cy="1695965"/>
          </a:xfrm>
        </p:grpSpPr>
        <p:pic>
          <p:nvPicPr>
            <p:cNvPr id="4" name="Picture 15" descr="angle_bar.png" hidden="1"/>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422728" y="4800600"/>
              <a:ext cx="5796910" cy="169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6" descr="angle_bar.png" hidden="1"/>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414032" y="4801990"/>
              <a:ext cx="5796910" cy="169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TextBox 13"/>
          <p:cNvSpPr txBox="1"/>
          <p:nvPr/>
        </p:nvSpPr>
        <p:spPr>
          <a:xfrm>
            <a:off x="9735892" y="2845967"/>
            <a:ext cx="1997829" cy="2041732"/>
          </a:xfrm>
          <a:prstGeom prst="rect">
            <a:avLst/>
          </a:prstGeom>
        </p:spPr>
        <p:txBody>
          <a:bodyPr/>
          <a:lstStyle/>
          <a:p>
            <a:pPr>
              <a:defRPr/>
            </a:pPr>
            <a:r>
              <a:rPr lang="en-US" sz="15000" b="0" cap="none" spc="0" dirty="0">
                <a:ln>
                  <a:noFill/>
                </a:ln>
                <a:solidFill>
                  <a:schemeClr val="tx1">
                    <a:lumMod val="40000"/>
                    <a:lumOff val="60000"/>
                  </a:schemeClr>
                </a:solidFill>
                <a:effectLst/>
                <a:latin typeface="+mn-lt"/>
                <a:ea typeface="ＭＳ Ｐゴシック" charset="0"/>
                <a:cs typeface="ＭＳ Ｐゴシック" charset="0"/>
              </a:rPr>
              <a:t>”</a:t>
            </a:r>
            <a:endParaRPr lang="en-US" sz="15000" b="0" cap="none" spc="0" dirty="0">
              <a:ln>
                <a:noFill/>
              </a:ln>
              <a:solidFill>
                <a:schemeClr val="tx1">
                  <a:lumMod val="40000"/>
                  <a:lumOff val="60000"/>
                </a:schemeClr>
              </a:solidFill>
              <a:effectLst/>
              <a:latin typeface="+mn-lt"/>
              <a:ea typeface="ＭＳ Ｐゴシック" charset="0"/>
              <a:cs typeface="Franklin Gothic Book"/>
            </a:endParaRPr>
          </a:p>
        </p:txBody>
      </p:sp>
      <p:sp>
        <p:nvSpPr>
          <p:cNvPr id="15" name="TextBox 14"/>
          <p:cNvSpPr txBox="1"/>
          <p:nvPr/>
        </p:nvSpPr>
        <p:spPr>
          <a:xfrm>
            <a:off x="1113433" y="947416"/>
            <a:ext cx="1964267" cy="2142907"/>
          </a:xfrm>
          <a:prstGeom prst="rect">
            <a:avLst/>
          </a:prstGeom>
          <a:ln>
            <a:noFill/>
          </a:ln>
          <a:effectLst/>
        </p:spPr>
        <p:txBody>
          <a:bodyPr/>
          <a:lstStyle/>
          <a:p>
            <a:pPr>
              <a:defRPr/>
            </a:pPr>
            <a:r>
              <a:rPr lang="en-US" sz="15000" b="0" cap="none" spc="0" dirty="0">
                <a:ln>
                  <a:noFill/>
                </a:ln>
                <a:solidFill>
                  <a:schemeClr val="tx1">
                    <a:lumMod val="40000"/>
                    <a:lumOff val="60000"/>
                  </a:schemeClr>
                </a:solidFill>
                <a:effectLst/>
                <a:latin typeface="+mn-lt"/>
                <a:ea typeface="ＭＳ Ｐゴシック" charset="0"/>
                <a:cs typeface="ＭＳ Ｐゴシック" charset="0"/>
              </a:rPr>
              <a:t>“</a:t>
            </a:r>
            <a:endParaRPr lang="en-US" sz="15000" b="0" cap="none" spc="0" dirty="0">
              <a:ln>
                <a:noFill/>
              </a:ln>
              <a:solidFill>
                <a:schemeClr val="tx1">
                  <a:lumMod val="40000"/>
                  <a:lumOff val="60000"/>
                </a:schemeClr>
              </a:solidFill>
              <a:effectLst/>
              <a:latin typeface="+mn-lt"/>
              <a:ea typeface="ＭＳ Ｐゴシック" charset="0"/>
              <a:cs typeface="Franklin Gothic Book"/>
            </a:endParaRPr>
          </a:p>
        </p:txBody>
      </p:sp>
      <p:sp>
        <p:nvSpPr>
          <p:cNvPr id="17" name="Text Placeholder 10"/>
          <p:cNvSpPr>
            <a:spLocks noGrp="1"/>
          </p:cNvSpPr>
          <p:nvPr>
            <p:ph type="body" sz="quarter" idx="11" hasCustomPrompt="1"/>
          </p:nvPr>
        </p:nvSpPr>
        <p:spPr>
          <a:xfrm>
            <a:off x="5160826" y="4419881"/>
            <a:ext cx="4692257" cy="297748"/>
          </a:xfrm>
          <a:prstGeom prst="rect">
            <a:avLst/>
          </a:prstGeom>
        </p:spPr>
        <p:txBody>
          <a:bodyPr>
            <a:noAutofit/>
          </a:bodyPr>
          <a:lstStyle>
            <a:lvl1pPr marL="0" indent="0" algn="r">
              <a:buNone/>
              <a:defRPr sz="1500" i="1">
                <a:solidFill>
                  <a:schemeClr val="tx1"/>
                </a:solidFill>
                <a:latin typeface="Arial" pitchFamily="34" charset="0"/>
                <a:cs typeface="Arial" pitchFamily="34" charset="0"/>
              </a:defRPr>
            </a:lvl1pPr>
          </a:lstStyle>
          <a:p>
            <a:pPr lvl="0"/>
            <a:r>
              <a:rPr lang="en-US" dirty="0"/>
              <a:t>Name here</a:t>
            </a:r>
          </a:p>
        </p:txBody>
      </p:sp>
      <p:sp>
        <p:nvSpPr>
          <p:cNvPr id="18" name="Text Placeholder 10"/>
          <p:cNvSpPr>
            <a:spLocks noGrp="1"/>
          </p:cNvSpPr>
          <p:nvPr>
            <p:ph type="body" sz="quarter" idx="12" hasCustomPrompt="1"/>
          </p:nvPr>
        </p:nvSpPr>
        <p:spPr>
          <a:xfrm>
            <a:off x="5170186" y="5080517"/>
            <a:ext cx="4692257" cy="297748"/>
          </a:xfrm>
          <a:prstGeom prst="rect">
            <a:avLst/>
          </a:prstGeom>
        </p:spPr>
        <p:txBody>
          <a:bodyPr anchor="ctr">
            <a:noAutofit/>
          </a:bodyPr>
          <a:lstStyle>
            <a:lvl1pPr marL="0" indent="0" algn="r">
              <a:buNone/>
              <a:defRPr lang="en-US" sz="1050" i="1" baseline="0" dirty="0">
                <a:solidFill>
                  <a:schemeClr val="tx1"/>
                </a:solidFill>
                <a:latin typeface="Arial" pitchFamily="34" charset="0"/>
                <a:ea typeface="ＭＳ Ｐゴシック" pitchFamily="-112" charset="-128"/>
                <a:cs typeface="Arial" pitchFamily="34" charset="0"/>
              </a:defRPr>
            </a:lvl1pPr>
          </a:lstStyle>
          <a:p>
            <a:pPr marL="0" marR="0" lvl="0" indent="0" algn="r" defTabSz="685800" rtl="0" eaLnBrk="1" fontAlgn="base" latinLnBrk="0" hangingPunct="1">
              <a:lnSpc>
                <a:spcPct val="80000"/>
              </a:lnSpc>
              <a:spcBef>
                <a:spcPts val="1050"/>
              </a:spcBef>
              <a:spcAft>
                <a:spcPct val="0"/>
              </a:spcAft>
              <a:buClr>
                <a:srgbClr val="3294D3"/>
              </a:buClr>
              <a:buSzPct val="130000"/>
              <a:buFont typeface="Wingdings" pitchFamily="2" charset="2"/>
              <a:buNone/>
              <a:tabLst/>
            </a:pPr>
            <a:r>
              <a:rPr lang="en-US" dirty="0"/>
              <a:t>Organization here</a:t>
            </a:r>
          </a:p>
        </p:txBody>
      </p:sp>
      <p:sp>
        <p:nvSpPr>
          <p:cNvPr id="19" name="Text Placeholder 10"/>
          <p:cNvSpPr>
            <a:spLocks noGrp="1"/>
          </p:cNvSpPr>
          <p:nvPr>
            <p:ph type="body" sz="quarter" idx="13" hasCustomPrompt="1"/>
          </p:nvPr>
        </p:nvSpPr>
        <p:spPr>
          <a:xfrm>
            <a:off x="5164430" y="4774552"/>
            <a:ext cx="4692257" cy="297748"/>
          </a:xfrm>
          <a:prstGeom prst="rect">
            <a:avLst/>
          </a:prstGeom>
        </p:spPr>
        <p:txBody>
          <a:bodyPr anchor="ctr">
            <a:noAutofit/>
          </a:bodyPr>
          <a:lstStyle>
            <a:lvl1pPr marL="0" indent="0" algn="r">
              <a:buNone/>
              <a:defRPr lang="en-US" sz="1050" i="1" baseline="0" dirty="0">
                <a:solidFill>
                  <a:schemeClr val="tx1"/>
                </a:solidFill>
                <a:latin typeface="Arial" pitchFamily="34" charset="0"/>
                <a:ea typeface="ＭＳ Ｐゴシック" pitchFamily="-112" charset="-128"/>
                <a:cs typeface="Arial" pitchFamily="34" charset="0"/>
              </a:defRPr>
            </a:lvl1pPr>
          </a:lstStyle>
          <a:p>
            <a:pPr marL="0" marR="0" lvl="0" indent="0" algn="r" defTabSz="685800" rtl="0" eaLnBrk="1" fontAlgn="base" latinLnBrk="0" hangingPunct="1">
              <a:lnSpc>
                <a:spcPct val="80000"/>
              </a:lnSpc>
              <a:spcBef>
                <a:spcPts val="1050"/>
              </a:spcBef>
              <a:spcAft>
                <a:spcPct val="0"/>
              </a:spcAft>
              <a:buClr>
                <a:srgbClr val="3294D3"/>
              </a:buClr>
              <a:buSzPct val="130000"/>
              <a:buFont typeface="Wingdings" pitchFamily="2" charset="2"/>
              <a:buNone/>
              <a:tabLst/>
            </a:pPr>
            <a:r>
              <a:rPr lang="en-US" dirty="0"/>
              <a:t>Title here</a:t>
            </a:r>
          </a:p>
        </p:txBody>
      </p:sp>
      <p:sp>
        <p:nvSpPr>
          <p:cNvPr id="13" name="Text Placeholder 8" title="A quotation can be used in this area"/>
          <p:cNvSpPr>
            <a:spLocks noGrp="1"/>
          </p:cNvSpPr>
          <p:nvPr>
            <p:ph type="body" sz="quarter" idx="10" hasCustomPrompt="1"/>
          </p:nvPr>
        </p:nvSpPr>
        <p:spPr>
          <a:xfrm>
            <a:off x="2011681" y="1969705"/>
            <a:ext cx="7841403" cy="1871662"/>
          </a:xfrm>
          <a:prstGeom prst="rect">
            <a:avLst/>
          </a:prstGeom>
        </p:spPr>
        <p:txBody>
          <a:bodyPr anchor="ctr">
            <a:normAutofit/>
          </a:bodyPr>
          <a:lstStyle>
            <a:lvl1pPr marL="0" indent="0" algn="ctr">
              <a:buNone/>
              <a:defRPr sz="2100" baseline="0">
                <a:solidFill>
                  <a:schemeClr val="tx1"/>
                </a:solidFill>
              </a:defRPr>
            </a:lvl1pPr>
          </a:lstStyle>
          <a:p>
            <a:pPr lvl="0"/>
            <a:r>
              <a:rPr lang="en-US" dirty="0"/>
              <a:t>Put your quote in here</a:t>
            </a:r>
          </a:p>
        </p:txBody>
      </p:sp>
      <p:sp>
        <p:nvSpPr>
          <p:cNvPr id="21" name="TextBox 20"/>
          <p:cNvSpPr txBox="1"/>
          <p:nvPr/>
        </p:nvSpPr>
        <p:spPr>
          <a:xfrm>
            <a:off x="0" y="6653046"/>
            <a:ext cx="11540312" cy="161583"/>
          </a:xfrm>
          <a:prstGeom prst="rect">
            <a:avLst/>
          </a:prstGeom>
          <a:noFill/>
        </p:spPr>
        <p:txBody>
          <a:bodyPr wrap="square" rtlCol="0">
            <a:spAutoFit/>
          </a:bodyPr>
          <a:lstStyle/>
          <a:p>
            <a:pPr marL="0" marR="0" indent="0" algn="l" defTabSz="685800" rtl="0" eaLnBrk="1" fontAlgn="base" latinLnBrk="0" hangingPunct="1">
              <a:lnSpc>
                <a:spcPct val="100000"/>
              </a:lnSpc>
              <a:spcBef>
                <a:spcPct val="0"/>
              </a:spcBef>
              <a:spcAft>
                <a:spcPct val="0"/>
              </a:spcAft>
              <a:buClrTx/>
              <a:buSzTx/>
              <a:buFontTx/>
              <a:buNone/>
              <a:tabLst/>
              <a:defRPr/>
            </a:pPr>
            <a:r>
              <a:rPr lang="en-US" sz="450" b="0" dirty="0">
                <a:solidFill>
                  <a:schemeClr val="tx1"/>
                </a:solidFill>
              </a:rPr>
              <a:t>BRNDEXP 2.1 0714     © 2014 Cerner Corporation.  All rights reserved.  This document contains Cerner confidential and/or proprietary information belonging to Cerner Corporation and/or its related affiliates which may not be reproduced or transmitted in any form or by any means without the express written consent of Cerner. </a:t>
            </a:r>
          </a:p>
        </p:txBody>
      </p:sp>
      <p:sp>
        <p:nvSpPr>
          <p:cNvPr id="22" name="TextBox 21"/>
          <p:cNvSpPr txBox="1"/>
          <p:nvPr/>
        </p:nvSpPr>
        <p:spPr>
          <a:xfrm>
            <a:off x="11561333" y="6474369"/>
            <a:ext cx="420460" cy="230832"/>
          </a:xfrm>
          <a:prstGeom prst="rect">
            <a:avLst/>
          </a:prstGeom>
          <a:noFill/>
        </p:spPr>
        <p:txBody>
          <a:bodyPr wrap="square" rtlCol="0">
            <a:spAutoFit/>
          </a:bodyPr>
          <a:lstStyle/>
          <a:p>
            <a:fld id="{39B9A8E6-500A-494F-8511-CB834C088D51}" type="slidenum">
              <a:rPr lang="en-US" sz="900" smtClean="0">
                <a:solidFill>
                  <a:schemeClr val="bg2">
                    <a:lumMod val="75000"/>
                  </a:schemeClr>
                </a:solidFill>
              </a:rPr>
              <a:t>‹#›</a:t>
            </a:fld>
            <a:endParaRPr lang="en-US" sz="900" dirty="0">
              <a:solidFill>
                <a:schemeClr val="bg2">
                  <a:lumMod val="75000"/>
                </a:schemeClr>
              </a:solidFill>
            </a:endParaRPr>
          </a:p>
        </p:txBody>
      </p:sp>
    </p:spTree>
    <p:extLst>
      <p:ext uri="{BB962C8B-B14F-4D97-AF65-F5344CB8AC3E}">
        <p14:creationId xmlns:p14="http://schemas.microsoft.com/office/powerpoint/2010/main" val="1363204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4" name="TextBox 3"/>
          <p:cNvSpPr txBox="1"/>
          <p:nvPr/>
        </p:nvSpPr>
        <p:spPr>
          <a:xfrm>
            <a:off x="0" y="6653046"/>
            <a:ext cx="11540312" cy="161583"/>
          </a:xfrm>
          <a:prstGeom prst="rect">
            <a:avLst/>
          </a:prstGeom>
          <a:noFill/>
        </p:spPr>
        <p:txBody>
          <a:bodyPr wrap="square" rtlCol="0">
            <a:spAutoFit/>
          </a:bodyPr>
          <a:lstStyle/>
          <a:p>
            <a:pPr marL="0" marR="0" indent="0" algn="l" defTabSz="685800" rtl="0" eaLnBrk="1" fontAlgn="base" latinLnBrk="0" hangingPunct="1">
              <a:lnSpc>
                <a:spcPct val="100000"/>
              </a:lnSpc>
              <a:spcBef>
                <a:spcPct val="0"/>
              </a:spcBef>
              <a:spcAft>
                <a:spcPct val="0"/>
              </a:spcAft>
              <a:buClrTx/>
              <a:buSzTx/>
              <a:buFontTx/>
              <a:buNone/>
              <a:tabLst/>
              <a:defRPr/>
            </a:pPr>
            <a:r>
              <a:rPr lang="en-US" sz="450" b="0" dirty="0">
                <a:solidFill>
                  <a:schemeClr val="tx1"/>
                </a:solidFill>
              </a:rPr>
              <a:t>BRNDEXP 2.1 0714     © 2014 Cerner Corporation.  All rights reserved.  This document contains Cerner confidential and/or proprietary information belonging to Cerner Corporation and/or its related affiliates which may not be reproduced or transmitted in any form or by any means without the express written consent of Cerner. </a:t>
            </a:r>
          </a:p>
        </p:txBody>
      </p:sp>
      <p:sp>
        <p:nvSpPr>
          <p:cNvPr id="7" name="TextBox 6"/>
          <p:cNvSpPr txBox="1"/>
          <p:nvPr/>
        </p:nvSpPr>
        <p:spPr>
          <a:xfrm>
            <a:off x="11561333" y="6474369"/>
            <a:ext cx="420460" cy="230832"/>
          </a:xfrm>
          <a:prstGeom prst="rect">
            <a:avLst/>
          </a:prstGeom>
          <a:noFill/>
        </p:spPr>
        <p:txBody>
          <a:bodyPr wrap="square" rtlCol="0">
            <a:spAutoFit/>
          </a:bodyPr>
          <a:lstStyle/>
          <a:p>
            <a:fld id="{39B9A8E6-500A-494F-8511-CB834C088D51}" type="slidenum">
              <a:rPr lang="en-US" sz="900" smtClean="0">
                <a:solidFill>
                  <a:schemeClr val="bg2">
                    <a:lumMod val="75000"/>
                  </a:schemeClr>
                </a:solidFill>
              </a:rPr>
              <a:t>‹#›</a:t>
            </a:fld>
            <a:endParaRPr lang="en-US" sz="900" dirty="0">
              <a:solidFill>
                <a:schemeClr val="bg2">
                  <a:lumMod val="75000"/>
                </a:schemeClr>
              </a:solidFill>
            </a:endParaRPr>
          </a:p>
        </p:txBody>
      </p:sp>
    </p:spTree>
    <p:extLst>
      <p:ext uri="{BB962C8B-B14F-4D97-AF65-F5344CB8AC3E}">
        <p14:creationId xmlns:p14="http://schemas.microsoft.com/office/powerpoint/2010/main" val="707303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Cerner -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hasCustomPrompt="1"/>
          </p:nvPr>
        </p:nvSpPr>
        <p:spPr/>
        <p:txBody>
          <a:bodyPr/>
          <a:lstStyle>
            <a:lvl1pPr>
              <a:defRPr sz="2400"/>
            </a:lvl1pPr>
            <a:lvl2pPr>
              <a:defRPr sz="2000"/>
            </a:lvl2pPr>
            <a:lvl3pPr>
              <a:defRPr sz="1800"/>
            </a:lvl3pPr>
            <a:lvl4pPr>
              <a:defRPr sz="1400"/>
            </a:lvl4pPr>
            <a:lvl5pPr>
              <a:defRPr sz="1200"/>
            </a:lvl5pPr>
          </a:lstStyle>
          <a:p>
            <a:pPr lvl="0"/>
            <a:r>
              <a:rPr lang="en-US" dirty="0"/>
              <a:t>Subhead One</a:t>
            </a:r>
          </a:p>
          <a:p>
            <a:pPr lvl="1"/>
            <a:r>
              <a:rPr lang="en-US" dirty="0"/>
              <a:t>Secondary text bullet</a:t>
            </a:r>
          </a:p>
          <a:p>
            <a:pPr lvl="1"/>
            <a:r>
              <a:rPr lang="en-US" dirty="0"/>
              <a:t>Secondary text bullet</a:t>
            </a:r>
          </a:p>
          <a:p>
            <a:pPr lvl="2"/>
            <a:r>
              <a:rPr lang="en-US" dirty="0"/>
              <a:t>Third bullet</a:t>
            </a:r>
          </a:p>
          <a:p>
            <a:pPr lvl="0"/>
            <a:r>
              <a:rPr lang="en-US" dirty="0"/>
              <a:t>Subhead Two</a:t>
            </a:r>
          </a:p>
          <a:p>
            <a:pPr lvl="1"/>
            <a:r>
              <a:rPr lang="en-US" dirty="0"/>
              <a:t>Secondary text bullet</a:t>
            </a:r>
          </a:p>
          <a:p>
            <a:pPr lvl="1"/>
            <a:r>
              <a:rPr lang="en-US" dirty="0"/>
              <a:t>Secondary text bullet</a:t>
            </a:r>
          </a:p>
          <a:p>
            <a:pPr lvl="2"/>
            <a:r>
              <a:rPr lang="en-US" dirty="0"/>
              <a:t>Third bullet</a:t>
            </a:r>
          </a:p>
        </p:txBody>
      </p:sp>
    </p:spTree>
    <p:extLst>
      <p:ext uri="{BB962C8B-B14F-4D97-AF65-F5344CB8AC3E}">
        <p14:creationId xmlns:p14="http://schemas.microsoft.com/office/powerpoint/2010/main" val="346845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 one image">
    <p:spTree>
      <p:nvGrpSpPr>
        <p:cNvPr id="1" name=""/>
        <p:cNvGrpSpPr/>
        <p:nvPr/>
      </p:nvGrpSpPr>
      <p:grpSpPr>
        <a:xfrm>
          <a:off x="0" y="0"/>
          <a:ext cx="0" cy="0"/>
          <a:chOff x="0" y="0"/>
          <a:chExt cx="0" cy="0"/>
        </a:xfrm>
      </p:grpSpPr>
      <p:grpSp>
        <p:nvGrpSpPr>
          <p:cNvPr id="2" name="Group 1"/>
          <p:cNvGrpSpPr/>
          <p:nvPr/>
        </p:nvGrpSpPr>
        <p:grpSpPr>
          <a:xfrm>
            <a:off x="-12483" y="1426874"/>
            <a:ext cx="12204483" cy="3070517"/>
            <a:chOff x="-12482" y="1426872"/>
            <a:chExt cx="12204482" cy="3070517"/>
          </a:xfrm>
        </p:grpSpPr>
        <p:pic>
          <p:nvPicPr>
            <p:cNvPr id="14" name="Picture 13" descr="FAN9016905.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89711" y="1466071"/>
              <a:ext cx="4102289" cy="2734859"/>
            </a:xfrm>
            <a:prstGeom prst="rect">
              <a:avLst/>
            </a:prstGeom>
          </p:spPr>
        </p:pic>
        <p:sp>
          <p:nvSpPr>
            <p:cNvPr id="19" name="Parallelogram 22"/>
            <p:cNvSpPr/>
            <p:nvPr userDrawn="1"/>
          </p:nvSpPr>
          <p:spPr bwMode="auto">
            <a:xfrm>
              <a:off x="3039403" y="1426872"/>
              <a:ext cx="6234000" cy="2853743"/>
            </a:xfrm>
            <a:custGeom>
              <a:avLst/>
              <a:gdLst>
                <a:gd name="connsiteX0" fmla="*/ 0 w 7305563"/>
                <a:gd name="connsiteY0" fmla="*/ 2853743 h 2853743"/>
                <a:gd name="connsiteX1" fmla="*/ 934344 w 7305563"/>
                <a:gd name="connsiteY1" fmla="*/ 0 h 2853743"/>
                <a:gd name="connsiteX2" fmla="*/ 7305563 w 7305563"/>
                <a:gd name="connsiteY2" fmla="*/ 0 h 2853743"/>
                <a:gd name="connsiteX3" fmla="*/ 6371219 w 7305563"/>
                <a:gd name="connsiteY3" fmla="*/ 2853743 h 2853743"/>
                <a:gd name="connsiteX4" fmla="*/ 0 w 7305563"/>
                <a:gd name="connsiteY4" fmla="*/ 2853743 h 2853743"/>
                <a:gd name="connsiteX0" fmla="*/ 137219 w 6371219"/>
                <a:gd name="connsiteY0" fmla="*/ 2853743 h 2853743"/>
                <a:gd name="connsiteX1" fmla="*/ 0 w 6371219"/>
                <a:gd name="connsiteY1" fmla="*/ 0 h 2853743"/>
                <a:gd name="connsiteX2" fmla="*/ 6371219 w 6371219"/>
                <a:gd name="connsiteY2" fmla="*/ 0 h 2853743"/>
                <a:gd name="connsiteX3" fmla="*/ 5436875 w 6371219"/>
                <a:gd name="connsiteY3" fmla="*/ 2853743 h 2853743"/>
                <a:gd name="connsiteX4" fmla="*/ 137219 w 6371219"/>
                <a:gd name="connsiteY4" fmla="*/ 2853743 h 2853743"/>
                <a:gd name="connsiteX0" fmla="*/ 0 w 6234000"/>
                <a:gd name="connsiteY0" fmla="*/ 2853743 h 2853743"/>
                <a:gd name="connsiteX1" fmla="*/ 3275 w 6234000"/>
                <a:gd name="connsiteY1" fmla="*/ 0 h 2853743"/>
                <a:gd name="connsiteX2" fmla="*/ 6234000 w 6234000"/>
                <a:gd name="connsiteY2" fmla="*/ 0 h 2853743"/>
                <a:gd name="connsiteX3" fmla="*/ 5299656 w 6234000"/>
                <a:gd name="connsiteY3" fmla="*/ 2853743 h 2853743"/>
                <a:gd name="connsiteX4" fmla="*/ 0 w 6234000"/>
                <a:gd name="connsiteY4" fmla="*/ 2853743 h 2853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4000" h="2853743">
                  <a:moveTo>
                    <a:pt x="0" y="2853743"/>
                  </a:moveTo>
                  <a:cubicBezTo>
                    <a:pt x="1092" y="1902495"/>
                    <a:pt x="2183" y="951248"/>
                    <a:pt x="3275" y="0"/>
                  </a:cubicBezTo>
                  <a:lnTo>
                    <a:pt x="6234000" y="0"/>
                  </a:lnTo>
                  <a:lnTo>
                    <a:pt x="5299656" y="2853743"/>
                  </a:lnTo>
                  <a:lnTo>
                    <a:pt x="0" y="2853743"/>
                  </a:lnTo>
                  <a:close/>
                </a:path>
              </a:pathLst>
            </a:cu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75035" marR="0" indent="-275035" algn="ctr" defTabSz="732235" rtl="0" eaLnBrk="1" fontAlgn="base" latinLnBrk="0" hangingPunct="1">
                <a:lnSpc>
                  <a:spcPct val="100000"/>
                </a:lnSpc>
                <a:spcBef>
                  <a:spcPct val="20000"/>
                </a:spcBef>
                <a:spcAft>
                  <a:spcPct val="0"/>
                </a:spcAft>
                <a:buClrTx/>
                <a:buSzPct val="140000"/>
                <a:buFontTx/>
                <a:buNone/>
                <a:tabLst/>
              </a:pPr>
              <a:endParaRPr lang="en-US" sz="1350"/>
            </a:p>
          </p:txBody>
        </p:sp>
        <p:sp>
          <p:nvSpPr>
            <p:cNvPr id="20" name="Parallelogram 21"/>
            <p:cNvSpPr/>
            <p:nvPr userDrawn="1"/>
          </p:nvSpPr>
          <p:spPr bwMode="auto">
            <a:xfrm>
              <a:off x="-12482" y="1469926"/>
              <a:ext cx="9105682" cy="2724249"/>
            </a:xfrm>
            <a:custGeom>
              <a:avLst/>
              <a:gdLst>
                <a:gd name="connsiteX0" fmla="*/ 0 w 6974060"/>
                <a:gd name="connsiteY0" fmla="*/ 2724249 h 2724249"/>
                <a:gd name="connsiteX1" fmla="*/ 891946 w 6974060"/>
                <a:gd name="connsiteY1" fmla="*/ 0 h 2724249"/>
                <a:gd name="connsiteX2" fmla="*/ 6974060 w 6974060"/>
                <a:gd name="connsiteY2" fmla="*/ 0 h 2724249"/>
                <a:gd name="connsiteX3" fmla="*/ 6082114 w 6974060"/>
                <a:gd name="connsiteY3" fmla="*/ 2724249 h 2724249"/>
                <a:gd name="connsiteX4" fmla="*/ 0 w 6974060"/>
                <a:gd name="connsiteY4" fmla="*/ 2724249 h 2724249"/>
                <a:gd name="connsiteX0" fmla="*/ 0 w 6974060"/>
                <a:gd name="connsiteY0" fmla="*/ 2724249 h 2724249"/>
                <a:gd name="connsiteX1" fmla="*/ 922902 w 6974060"/>
                <a:gd name="connsiteY1" fmla="*/ 0 h 2724249"/>
                <a:gd name="connsiteX2" fmla="*/ 6974060 w 6974060"/>
                <a:gd name="connsiteY2" fmla="*/ 0 h 2724249"/>
                <a:gd name="connsiteX3" fmla="*/ 6082114 w 6974060"/>
                <a:gd name="connsiteY3" fmla="*/ 2724249 h 2724249"/>
                <a:gd name="connsiteX4" fmla="*/ 0 w 6974060"/>
                <a:gd name="connsiteY4" fmla="*/ 2724249 h 2724249"/>
                <a:gd name="connsiteX0" fmla="*/ 0 w 6052516"/>
                <a:gd name="connsiteY0" fmla="*/ 2724249 h 2724249"/>
                <a:gd name="connsiteX1" fmla="*/ 1358 w 6052516"/>
                <a:gd name="connsiteY1" fmla="*/ 0 h 2724249"/>
                <a:gd name="connsiteX2" fmla="*/ 6052516 w 6052516"/>
                <a:gd name="connsiteY2" fmla="*/ 0 h 2724249"/>
                <a:gd name="connsiteX3" fmla="*/ 5160570 w 6052516"/>
                <a:gd name="connsiteY3" fmla="*/ 2724249 h 2724249"/>
                <a:gd name="connsiteX4" fmla="*/ 0 w 6052516"/>
                <a:gd name="connsiteY4" fmla="*/ 2724249 h 2724249"/>
                <a:gd name="connsiteX0" fmla="*/ 3051808 w 9104324"/>
                <a:gd name="connsiteY0" fmla="*/ 2724249 h 2724249"/>
                <a:gd name="connsiteX1" fmla="*/ 0 w 9104324"/>
                <a:gd name="connsiteY1" fmla="*/ 0 h 2724249"/>
                <a:gd name="connsiteX2" fmla="*/ 9104324 w 9104324"/>
                <a:gd name="connsiteY2" fmla="*/ 0 h 2724249"/>
                <a:gd name="connsiteX3" fmla="*/ 8212378 w 9104324"/>
                <a:gd name="connsiteY3" fmla="*/ 2724249 h 2724249"/>
                <a:gd name="connsiteX4" fmla="*/ 3051808 w 9104324"/>
                <a:gd name="connsiteY4" fmla="*/ 2724249 h 2724249"/>
                <a:gd name="connsiteX0" fmla="*/ 0 w 9105682"/>
                <a:gd name="connsiteY0" fmla="*/ 2724249 h 2724249"/>
                <a:gd name="connsiteX1" fmla="*/ 1358 w 9105682"/>
                <a:gd name="connsiteY1" fmla="*/ 0 h 2724249"/>
                <a:gd name="connsiteX2" fmla="*/ 9105682 w 9105682"/>
                <a:gd name="connsiteY2" fmla="*/ 0 h 2724249"/>
                <a:gd name="connsiteX3" fmla="*/ 8213736 w 9105682"/>
                <a:gd name="connsiteY3" fmla="*/ 2724249 h 2724249"/>
                <a:gd name="connsiteX4" fmla="*/ 0 w 9105682"/>
                <a:gd name="connsiteY4" fmla="*/ 2724249 h 27242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05682" h="2724249">
                  <a:moveTo>
                    <a:pt x="0" y="2724249"/>
                  </a:moveTo>
                  <a:cubicBezTo>
                    <a:pt x="453" y="1816166"/>
                    <a:pt x="905" y="908083"/>
                    <a:pt x="1358" y="0"/>
                  </a:cubicBezTo>
                  <a:lnTo>
                    <a:pt x="9105682" y="0"/>
                  </a:lnTo>
                  <a:lnTo>
                    <a:pt x="8213736" y="2724249"/>
                  </a:lnTo>
                  <a:lnTo>
                    <a:pt x="0" y="2724249"/>
                  </a:lnTo>
                  <a:close/>
                </a:path>
              </a:pathLst>
            </a:custGeom>
            <a:solidFill>
              <a:srgbClr val="0D94D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75035" marR="0" indent="-275035" algn="ctr" defTabSz="732235" rtl="0" eaLnBrk="1" fontAlgn="base" latinLnBrk="0" hangingPunct="1">
                <a:lnSpc>
                  <a:spcPct val="100000"/>
                </a:lnSpc>
                <a:spcBef>
                  <a:spcPct val="20000"/>
                </a:spcBef>
                <a:spcAft>
                  <a:spcPct val="0"/>
                </a:spcAft>
                <a:buClrTx/>
                <a:buSzPct val="140000"/>
                <a:buFontTx/>
                <a:buNone/>
                <a:tabLst/>
              </a:pPr>
              <a:endParaRPr kumimoji="0" lang="en-US" sz="2700" b="1" i="0" u="none" strike="noStrike" cap="none" normalizeH="0" baseline="0">
                <a:ln>
                  <a:noFill/>
                </a:ln>
                <a:solidFill>
                  <a:schemeClr val="tx1"/>
                </a:solidFill>
                <a:effectLst/>
                <a:latin typeface="Arial" charset="0"/>
              </a:endParaRPr>
            </a:p>
          </p:txBody>
        </p:sp>
        <p:sp>
          <p:nvSpPr>
            <p:cNvPr id="21" name="Parallelogram 24"/>
            <p:cNvSpPr/>
            <p:nvPr userDrawn="1"/>
          </p:nvSpPr>
          <p:spPr bwMode="auto">
            <a:xfrm>
              <a:off x="-6941" y="3808793"/>
              <a:ext cx="7624560" cy="688596"/>
            </a:xfrm>
            <a:custGeom>
              <a:avLst/>
              <a:gdLst>
                <a:gd name="connsiteX0" fmla="*/ 0 w 4800600"/>
                <a:gd name="connsiteY0" fmla="*/ 688596 h 688596"/>
                <a:gd name="connsiteX1" fmla="*/ 225453 w 4800600"/>
                <a:gd name="connsiteY1" fmla="*/ 0 h 688596"/>
                <a:gd name="connsiteX2" fmla="*/ 4800600 w 4800600"/>
                <a:gd name="connsiteY2" fmla="*/ 0 h 688596"/>
                <a:gd name="connsiteX3" fmla="*/ 4575147 w 4800600"/>
                <a:gd name="connsiteY3" fmla="*/ 688596 h 688596"/>
                <a:gd name="connsiteX4" fmla="*/ 0 w 4800600"/>
                <a:gd name="connsiteY4" fmla="*/ 688596 h 688596"/>
                <a:gd name="connsiteX0" fmla="*/ 0 w 4583906"/>
                <a:gd name="connsiteY0" fmla="*/ 688596 h 688596"/>
                <a:gd name="connsiteX1" fmla="*/ 8759 w 4583906"/>
                <a:gd name="connsiteY1" fmla="*/ 0 h 688596"/>
                <a:gd name="connsiteX2" fmla="*/ 4583906 w 4583906"/>
                <a:gd name="connsiteY2" fmla="*/ 0 h 688596"/>
                <a:gd name="connsiteX3" fmla="*/ 4358453 w 4583906"/>
                <a:gd name="connsiteY3" fmla="*/ 688596 h 688596"/>
                <a:gd name="connsiteX4" fmla="*/ 0 w 4583906"/>
                <a:gd name="connsiteY4" fmla="*/ 688596 h 688596"/>
                <a:gd name="connsiteX0" fmla="*/ 0 w 4579143"/>
                <a:gd name="connsiteY0" fmla="*/ 688596 h 688596"/>
                <a:gd name="connsiteX1" fmla="*/ 3996 w 4579143"/>
                <a:gd name="connsiteY1" fmla="*/ 0 h 688596"/>
                <a:gd name="connsiteX2" fmla="*/ 4579143 w 4579143"/>
                <a:gd name="connsiteY2" fmla="*/ 0 h 688596"/>
                <a:gd name="connsiteX3" fmla="*/ 4353690 w 4579143"/>
                <a:gd name="connsiteY3" fmla="*/ 688596 h 688596"/>
                <a:gd name="connsiteX4" fmla="*/ 0 w 4579143"/>
                <a:gd name="connsiteY4" fmla="*/ 688596 h 688596"/>
                <a:gd name="connsiteX0" fmla="*/ 3041421 w 7620564"/>
                <a:gd name="connsiteY0" fmla="*/ 688596 h 688596"/>
                <a:gd name="connsiteX1" fmla="*/ 0 w 7620564"/>
                <a:gd name="connsiteY1" fmla="*/ 0 h 688596"/>
                <a:gd name="connsiteX2" fmla="*/ 7620564 w 7620564"/>
                <a:gd name="connsiteY2" fmla="*/ 0 h 688596"/>
                <a:gd name="connsiteX3" fmla="*/ 7395111 w 7620564"/>
                <a:gd name="connsiteY3" fmla="*/ 688596 h 688596"/>
                <a:gd name="connsiteX4" fmla="*/ 3041421 w 7620564"/>
                <a:gd name="connsiteY4" fmla="*/ 688596 h 688596"/>
                <a:gd name="connsiteX0" fmla="*/ 0 w 7624560"/>
                <a:gd name="connsiteY0" fmla="*/ 688596 h 688596"/>
                <a:gd name="connsiteX1" fmla="*/ 3996 w 7624560"/>
                <a:gd name="connsiteY1" fmla="*/ 0 h 688596"/>
                <a:gd name="connsiteX2" fmla="*/ 7624560 w 7624560"/>
                <a:gd name="connsiteY2" fmla="*/ 0 h 688596"/>
                <a:gd name="connsiteX3" fmla="*/ 7399107 w 7624560"/>
                <a:gd name="connsiteY3" fmla="*/ 688596 h 688596"/>
                <a:gd name="connsiteX4" fmla="*/ 0 w 7624560"/>
                <a:gd name="connsiteY4" fmla="*/ 688596 h 688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4560" h="688596">
                  <a:moveTo>
                    <a:pt x="0" y="688596"/>
                  </a:moveTo>
                  <a:lnTo>
                    <a:pt x="3996" y="0"/>
                  </a:lnTo>
                  <a:lnTo>
                    <a:pt x="7624560" y="0"/>
                  </a:lnTo>
                  <a:lnTo>
                    <a:pt x="7399107" y="688596"/>
                  </a:lnTo>
                  <a:lnTo>
                    <a:pt x="0" y="688596"/>
                  </a:lnTo>
                  <a:close/>
                </a:path>
              </a:pathLst>
            </a:cu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75035" marR="0" indent="-275035" algn="ctr" defTabSz="732235" rtl="0" eaLnBrk="1" fontAlgn="base" latinLnBrk="0" hangingPunct="1">
                <a:lnSpc>
                  <a:spcPct val="100000"/>
                </a:lnSpc>
                <a:spcBef>
                  <a:spcPct val="20000"/>
                </a:spcBef>
                <a:spcAft>
                  <a:spcPct val="0"/>
                </a:spcAft>
                <a:buClrTx/>
                <a:buSzPct val="140000"/>
                <a:buFontTx/>
                <a:buNone/>
                <a:tabLst/>
              </a:pPr>
              <a:endParaRPr kumimoji="0" lang="en-US" sz="2700" b="1" i="0" u="none" strike="noStrike" cap="none" normalizeH="0" baseline="0">
                <a:ln>
                  <a:noFill/>
                </a:ln>
                <a:solidFill>
                  <a:schemeClr val="tx1"/>
                </a:solidFill>
                <a:effectLst/>
                <a:latin typeface="Arial" charset="0"/>
              </a:endParaRPr>
            </a:p>
          </p:txBody>
        </p:sp>
      </p:grpSp>
      <p:sp>
        <p:nvSpPr>
          <p:cNvPr id="6" name="Text Placeholder 13"/>
          <p:cNvSpPr>
            <a:spLocks noGrp="1"/>
          </p:cNvSpPr>
          <p:nvPr>
            <p:ph type="body" sz="quarter" idx="10" hasCustomPrompt="1"/>
          </p:nvPr>
        </p:nvSpPr>
        <p:spPr>
          <a:xfrm>
            <a:off x="407121" y="4943092"/>
            <a:ext cx="5681132" cy="417164"/>
          </a:xfrm>
          <a:prstGeom prst="rect">
            <a:avLst/>
          </a:prstGeom>
        </p:spPr>
        <p:txBody>
          <a:bodyPr/>
          <a:lstStyle>
            <a:lvl1pPr marL="0" indent="0">
              <a:buNone/>
              <a:defRPr sz="1650" baseline="0">
                <a:solidFill>
                  <a:srgbClr val="4C5257"/>
                </a:solidFill>
                <a:latin typeface="+mj-lt"/>
              </a:defRPr>
            </a:lvl1pPr>
          </a:lstStyle>
          <a:p>
            <a:pPr lvl="0"/>
            <a:r>
              <a:rPr lang="en-US" dirty="0"/>
              <a:t>Presenter Name</a:t>
            </a:r>
          </a:p>
        </p:txBody>
      </p:sp>
      <p:sp>
        <p:nvSpPr>
          <p:cNvPr id="7" name="Text Placeholder 13"/>
          <p:cNvSpPr>
            <a:spLocks noGrp="1"/>
          </p:cNvSpPr>
          <p:nvPr>
            <p:ph type="body" sz="quarter" idx="12" hasCustomPrompt="1"/>
          </p:nvPr>
        </p:nvSpPr>
        <p:spPr>
          <a:xfrm>
            <a:off x="407121" y="5369616"/>
            <a:ext cx="5020732" cy="253865"/>
          </a:xfrm>
          <a:prstGeom prst="rect">
            <a:avLst/>
          </a:prstGeom>
        </p:spPr>
        <p:txBody>
          <a:bodyPr/>
          <a:lstStyle>
            <a:lvl1pPr marL="0" indent="0">
              <a:buNone/>
              <a:defRPr sz="1200" i="1" baseline="0">
                <a:solidFill>
                  <a:srgbClr val="4C5257"/>
                </a:solidFill>
                <a:latin typeface="+mj-lt"/>
              </a:defRPr>
            </a:lvl1pPr>
          </a:lstStyle>
          <a:p>
            <a:pPr lvl="0"/>
            <a:r>
              <a:rPr lang="en-US" dirty="0"/>
              <a:t>Presenter Title</a:t>
            </a:r>
          </a:p>
        </p:txBody>
      </p:sp>
      <p:sp>
        <p:nvSpPr>
          <p:cNvPr id="8" name="Text Placeholder 13"/>
          <p:cNvSpPr>
            <a:spLocks noGrp="1"/>
          </p:cNvSpPr>
          <p:nvPr>
            <p:ph type="body" sz="quarter" idx="13" hasCustomPrompt="1"/>
          </p:nvPr>
        </p:nvSpPr>
        <p:spPr>
          <a:xfrm>
            <a:off x="407121" y="6335892"/>
            <a:ext cx="2888249" cy="285471"/>
          </a:xfrm>
          <a:prstGeom prst="rect">
            <a:avLst/>
          </a:prstGeom>
        </p:spPr>
        <p:txBody>
          <a:bodyPr/>
          <a:lstStyle>
            <a:lvl1pPr marL="0" indent="0">
              <a:buNone/>
              <a:defRPr sz="1050" i="0" baseline="0">
                <a:solidFill>
                  <a:srgbClr val="4C5257"/>
                </a:solidFill>
                <a:latin typeface="+mj-lt"/>
              </a:defRPr>
            </a:lvl1pPr>
          </a:lstStyle>
          <a:p>
            <a:pPr lvl="0"/>
            <a:fld id="{B584F102-AF6B-4EC2-9F2D-C2961294974C}" type="datetime4">
              <a:rPr lang="en-US" smtClean="0"/>
              <a:t>June 28, 2016</a:t>
            </a:fld>
            <a:endParaRPr lang="en-US" dirty="0"/>
          </a:p>
        </p:txBody>
      </p:sp>
      <p:sp>
        <p:nvSpPr>
          <p:cNvPr id="5" name="Title 4"/>
          <p:cNvSpPr>
            <a:spLocks noGrp="1"/>
          </p:cNvSpPr>
          <p:nvPr>
            <p:ph type="title"/>
          </p:nvPr>
        </p:nvSpPr>
        <p:spPr>
          <a:xfrm>
            <a:off x="414867" y="1481754"/>
            <a:ext cx="6783521" cy="2320627"/>
          </a:xfrm>
          <a:prstGeom prst="rect">
            <a:avLst/>
          </a:prstGeom>
        </p:spPr>
        <p:txBody>
          <a:bodyPr/>
          <a:lstStyle>
            <a:lvl1pPr>
              <a:lnSpc>
                <a:spcPct val="90000"/>
              </a:lnSpc>
              <a:spcAft>
                <a:spcPts val="0"/>
              </a:spcAft>
              <a:defRPr>
                <a:solidFill>
                  <a:schemeClr val="bg1"/>
                </a:solidFill>
              </a:defRPr>
            </a:lvl1pPr>
          </a:lstStyle>
          <a:p>
            <a:r>
              <a:rPr lang="en-US"/>
              <a:t>Click to edit Master title style</a:t>
            </a:r>
            <a:endParaRPr lang="en-US" dirty="0"/>
          </a:p>
        </p:txBody>
      </p:sp>
      <p:sp>
        <p:nvSpPr>
          <p:cNvPr id="16" name="Text Placeholder 13"/>
          <p:cNvSpPr>
            <a:spLocks noGrp="1"/>
          </p:cNvSpPr>
          <p:nvPr>
            <p:ph type="body" sz="quarter" idx="14" hasCustomPrompt="1"/>
          </p:nvPr>
        </p:nvSpPr>
        <p:spPr>
          <a:xfrm>
            <a:off x="414869" y="3810220"/>
            <a:ext cx="6433988" cy="687169"/>
          </a:xfrm>
          <a:prstGeom prst="rect">
            <a:avLst/>
          </a:prstGeom>
        </p:spPr>
        <p:txBody>
          <a:bodyPr anchor="ctr"/>
          <a:lstStyle>
            <a:lvl1pPr marL="0" indent="0">
              <a:buNone/>
              <a:defRPr sz="1650" baseline="0">
                <a:solidFill>
                  <a:schemeClr val="bg1"/>
                </a:solidFill>
                <a:latin typeface="+mj-lt"/>
              </a:defRPr>
            </a:lvl1pPr>
          </a:lstStyle>
          <a:p>
            <a:pPr lvl="0"/>
            <a:r>
              <a:rPr lang="en-US" dirty="0"/>
              <a:t>Subtitle</a:t>
            </a:r>
          </a:p>
        </p:txBody>
      </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1583" y="5887148"/>
            <a:ext cx="2736239" cy="672156"/>
          </a:xfrm>
          <a:prstGeom prst="rect">
            <a:avLst/>
          </a:prstGeom>
          <a:noFill/>
          <a:ln>
            <a:noFill/>
          </a:ln>
        </p:spPr>
      </p:pic>
    </p:spTree>
    <p:extLst>
      <p:ext uri="{BB962C8B-B14F-4D97-AF65-F5344CB8AC3E}">
        <p14:creationId xmlns:p14="http://schemas.microsoft.com/office/powerpoint/2010/main" val="343395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der">
    <p:spTree>
      <p:nvGrpSpPr>
        <p:cNvPr id="1" name=""/>
        <p:cNvGrpSpPr/>
        <p:nvPr/>
      </p:nvGrpSpPr>
      <p:grpSpPr>
        <a:xfrm>
          <a:off x="0" y="0"/>
          <a:ext cx="0" cy="0"/>
          <a:chOff x="0" y="0"/>
          <a:chExt cx="0" cy="0"/>
        </a:xfrm>
      </p:grpSpPr>
      <p:grpSp>
        <p:nvGrpSpPr>
          <p:cNvPr id="2" name="Group 1"/>
          <p:cNvGrpSpPr/>
          <p:nvPr/>
        </p:nvGrpSpPr>
        <p:grpSpPr>
          <a:xfrm>
            <a:off x="-22561" y="2354263"/>
            <a:ext cx="10028397" cy="1881002"/>
            <a:chOff x="-22562" y="2354263"/>
            <a:chExt cx="10028397" cy="1881002"/>
          </a:xfrm>
        </p:grpSpPr>
        <p:sp>
          <p:nvSpPr>
            <p:cNvPr id="17" name="Parallelogram 15"/>
            <p:cNvSpPr/>
            <p:nvPr userDrawn="1"/>
          </p:nvSpPr>
          <p:spPr bwMode="auto">
            <a:xfrm>
              <a:off x="-22562" y="2354263"/>
              <a:ext cx="10028397" cy="1671727"/>
            </a:xfrm>
            <a:custGeom>
              <a:avLst/>
              <a:gdLst>
                <a:gd name="connsiteX0" fmla="*/ 0 w 8100837"/>
                <a:gd name="connsiteY0" fmla="*/ 1671727 h 1671727"/>
                <a:gd name="connsiteX1" fmla="*/ 547340 w 8100837"/>
                <a:gd name="connsiteY1" fmla="*/ 0 h 1671727"/>
                <a:gd name="connsiteX2" fmla="*/ 8100837 w 8100837"/>
                <a:gd name="connsiteY2" fmla="*/ 0 h 1671727"/>
                <a:gd name="connsiteX3" fmla="*/ 7553497 w 8100837"/>
                <a:gd name="connsiteY3" fmla="*/ 1671727 h 1671727"/>
                <a:gd name="connsiteX4" fmla="*/ 0 w 8100837"/>
                <a:gd name="connsiteY4" fmla="*/ 1671727 h 1671727"/>
                <a:gd name="connsiteX0" fmla="*/ 0 w 8100837"/>
                <a:gd name="connsiteY0" fmla="*/ 1671727 h 1671727"/>
                <a:gd name="connsiteX1" fmla="*/ 584372 w 8100837"/>
                <a:gd name="connsiteY1" fmla="*/ 0 h 1671727"/>
                <a:gd name="connsiteX2" fmla="*/ 8100837 w 8100837"/>
                <a:gd name="connsiteY2" fmla="*/ 0 h 1671727"/>
                <a:gd name="connsiteX3" fmla="*/ 7553497 w 8100837"/>
                <a:gd name="connsiteY3" fmla="*/ 1671727 h 1671727"/>
                <a:gd name="connsiteX4" fmla="*/ 0 w 8100837"/>
                <a:gd name="connsiteY4" fmla="*/ 1671727 h 1671727"/>
                <a:gd name="connsiteX0" fmla="*/ 0 w 7536815"/>
                <a:gd name="connsiteY0" fmla="*/ 1671727 h 1671727"/>
                <a:gd name="connsiteX1" fmla="*/ 20350 w 7536815"/>
                <a:gd name="connsiteY1" fmla="*/ 0 h 1671727"/>
                <a:gd name="connsiteX2" fmla="*/ 7536815 w 7536815"/>
                <a:gd name="connsiteY2" fmla="*/ 0 h 1671727"/>
                <a:gd name="connsiteX3" fmla="*/ 6989475 w 7536815"/>
                <a:gd name="connsiteY3" fmla="*/ 1671727 h 1671727"/>
                <a:gd name="connsiteX4" fmla="*/ 0 w 7536815"/>
                <a:gd name="connsiteY4" fmla="*/ 1671727 h 1671727"/>
                <a:gd name="connsiteX0" fmla="*/ 0 w 7525421"/>
                <a:gd name="connsiteY0" fmla="*/ 1671727 h 1671727"/>
                <a:gd name="connsiteX1" fmla="*/ 8956 w 7525421"/>
                <a:gd name="connsiteY1" fmla="*/ 0 h 1671727"/>
                <a:gd name="connsiteX2" fmla="*/ 7525421 w 7525421"/>
                <a:gd name="connsiteY2" fmla="*/ 0 h 1671727"/>
                <a:gd name="connsiteX3" fmla="*/ 6978081 w 7525421"/>
                <a:gd name="connsiteY3" fmla="*/ 1671727 h 1671727"/>
                <a:gd name="connsiteX4" fmla="*/ 0 w 7525421"/>
                <a:gd name="connsiteY4" fmla="*/ 1671727 h 1671727"/>
                <a:gd name="connsiteX0" fmla="*/ 2501771 w 10027192"/>
                <a:gd name="connsiteY0" fmla="*/ 1671727 h 1671727"/>
                <a:gd name="connsiteX1" fmla="*/ 2 w 10027192"/>
                <a:gd name="connsiteY1" fmla="*/ 0 h 1671727"/>
                <a:gd name="connsiteX2" fmla="*/ 10027192 w 10027192"/>
                <a:gd name="connsiteY2" fmla="*/ 0 h 1671727"/>
                <a:gd name="connsiteX3" fmla="*/ 9479852 w 10027192"/>
                <a:gd name="connsiteY3" fmla="*/ 1671727 h 1671727"/>
                <a:gd name="connsiteX4" fmla="*/ 2501771 w 10027192"/>
                <a:gd name="connsiteY4" fmla="*/ 1671727 h 1671727"/>
                <a:gd name="connsiteX0" fmla="*/ 0 w 10028397"/>
                <a:gd name="connsiteY0" fmla="*/ 1671727 h 1671727"/>
                <a:gd name="connsiteX1" fmla="*/ 1207 w 10028397"/>
                <a:gd name="connsiteY1" fmla="*/ 0 h 1671727"/>
                <a:gd name="connsiteX2" fmla="*/ 10028397 w 10028397"/>
                <a:gd name="connsiteY2" fmla="*/ 0 h 1671727"/>
                <a:gd name="connsiteX3" fmla="*/ 9481057 w 10028397"/>
                <a:gd name="connsiteY3" fmla="*/ 1671727 h 1671727"/>
                <a:gd name="connsiteX4" fmla="*/ 0 w 10028397"/>
                <a:gd name="connsiteY4" fmla="*/ 1671727 h 16717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8397" h="1671727">
                  <a:moveTo>
                    <a:pt x="0" y="1671727"/>
                  </a:moveTo>
                  <a:cubicBezTo>
                    <a:pt x="2985" y="1114485"/>
                    <a:pt x="-1778" y="557242"/>
                    <a:pt x="1207" y="0"/>
                  </a:cubicBezTo>
                  <a:lnTo>
                    <a:pt x="10028397" y="0"/>
                  </a:lnTo>
                  <a:lnTo>
                    <a:pt x="9481057" y="1671727"/>
                  </a:lnTo>
                  <a:lnTo>
                    <a:pt x="0" y="1671727"/>
                  </a:lnTo>
                  <a:close/>
                </a:path>
              </a:pathLst>
            </a:custGeom>
            <a:solidFill>
              <a:srgbClr val="0D94D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75035" marR="0" indent="-275035" algn="ctr" defTabSz="732235" rtl="0" eaLnBrk="1" fontAlgn="base" latinLnBrk="0" hangingPunct="1">
                <a:lnSpc>
                  <a:spcPct val="100000"/>
                </a:lnSpc>
                <a:spcBef>
                  <a:spcPct val="20000"/>
                </a:spcBef>
                <a:spcAft>
                  <a:spcPct val="0"/>
                </a:spcAft>
                <a:buClrTx/>
                <a:buSzPct val="140000"/>
                <a:buFontTx/>
                <a:buNone/>
                <a:tabLst/>
              </a:pPr>
              <a:endParaRPr kumimoji="0" lang="en-US" sz="2700" b="1" i="0" u="none" strike="noStrike" cap="none" normalizeH="0" baseline="0">
                <a:ln>
                  <a:noFill/>
                </a:ln>
                <a:solidFill>
                  <a:schemeClr val="tx1"/>
                </a:solidFill>
                <a:effectLst/>
                <a:latin typeface="Arial" charset="0"/>
              </a:endParaRPr>
            </a:p>
          </p:txBody>
        </p:sp>
        <p:sp>
          <p:nvSpPr>
            <p:cNvPr id="18" name="Parallelogram 17"/>
            <p:cNvSpPr/>
            <p:nvPr userDrawn="1"/>
          </p:nvSpPr>
          <p:spPr bwMode="auto">
            <a:xfrm>
              <a:off x="-22562" y="3821821"/>
              <a:ext cx="8583446" cy="413444"/>
            </a:xfrm>
            <a:custGeom>
              <a:avLst/>
              <a:gdLst>
                <a:gd name="connsiteX0" fmla="*/ 0 w 6254461"/>
                <a:gd name="connsiteY0" fmla="*/ 413444 h 413444"/>
                <a:gd name="connsiteX1" fmla="*/ 135366 w 6254461"/>
                <a:gd name="connsiteY1" fmla="*/ 0 h 413444"/>
                <a:gd name="connsiteX2" fmla="*/ 6254461 w 6254461"/>
                <a:gd name="connsiteY2" fmla="*/ 0 h 413444"/>
                <a:gd name="connsiteX3" fmla="*/ 6119095 w 6254461"/>
                <a:gd name="connsiteY3" fmla="*/ 413444 h 413444"/>
                <a:gd name="connsiteX4" fmla="*/ 0 w 6254461"/>
                <a:gd name="connsiteY4" fmla="*/ 413444 h 413444"/>
                <a:gd name="connsiteX0" fmla="*/ 61187 w 6119095"/>
                <a:gd name="connsiteY0" fmla="*/ 413444 h 413444"/>
                <a:gd name="connsiteX1" fmla="*/ 0 w 6119095"/>
                <a:gd name="connsiteY1" fmla="*/ 0 h 413444"/>
                <a:gd name="connsiteX2" fmla="*/ 6119095 w 6119095"/>
                <a:gd name="connsiteY2" fmla="*/ 0 h 413444"/>
                <a:gd name="connsiteX3" fmla="*/ 5983729 w 6119095"/>
                <a:gd name="connsiteY3" fmla="*/ 413444 h 413444"/>
                <a:gd name="connsiteX4" fmla="*/ 61187 w 6119095"/>
                <a:gd name="connsiteY4" fmla="*/ 413444 h 413444"/>
                <a:gd name="connsiteX0" fmla="*/ 7063 w 6064971"/>
                <a:gd name="connsiteY0" fmla="*/ 413444 h 413444"/>
                <a:gd name="connsiteX1" fmla="*/ 0 w 6064971"/>
                <a:gd name="connsiteY1" fmla="*/ 0 h 413444"/>
                <a:gd name="connsiteX2" fmla="*/ 6064971 w 6064971"/>
                <a:gd name="connsiteY2" fmla="*/ 0 h 413444"/>
                <a:gd name="connsiteX3" fmla="*/ 5929605 w 6064971"/>
                <a:gd name="connsiteY3" fmla="*/ 413444 h 413444"/>
                <a:gd name="connsiteX4" fmla="*/ 7063 w 6064971"/>
                <a:gd name="connsiteY4" fmla="*/ 413444 h 413444"/>
                <a:gd name="connsiteX0" fmla="*/ 2525538 w 8583446"/>
                <a:gd name="connsiteY0" fmla="*/ 413444 h 413444"/>
                <a:gd name="connsiteX1" fmla="*/ 0 w 8583446"/>
                <a:gd name="connsiteY1" fmla="*/ 0 h 413444"/>
                <a:gd name="connsiteX2" fmla="*/ 8583446 w 8583446"/>
                <a:gd name="connsiteY2" fmla="*/ 0 h 413444"/>
                <a:gd name="connsiteX3" fmla="*/ 8448080 w 8583446"/>
                <a:gd name="connsiteY3" fmla="*/ 413444 h 413444"/>
                <a:gd name="connsiteX4" fmla="*/ 2525538 w 8583446"/>
                <a:gd name="connsiteY4" fmla="*/ 413444 h 413444"/>
                <a:gd name="connsiteX0" fmla="*/ 7063 w 8583446"/>
                <a:gd name="connsiteY0" fmla="*/ 413444 h 413444"/>
                <a:gd name="connsiteX1" fmla="*/ 0 w 8583446"/>
                <a:gd name="connsiteY1" fmla="*/ 0 h 413444"/>
                <a:gd name="connsiteX2" fmla="*/ 8583446 w 8583446"/>
                <a:gd name="connsiteY2" fmla="*/ 0 h 413444"/>
                <a:gd name="connsiteX3" fmla="*/ 8448080 w 8583446"/>
                <a:gd name="connsiteY3" fmla="*/ 413444 h 413444"/>
                <a:gd name="connsiteX4" fmla="*/ 7063 w 8583446"/>
                <a:gd name="connsiteY4" fmla="*/ 413444 h 413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3446" h="413444">
                  <a:moveTo>
                    <a:pt x="7063" y="413444"/>
                  </a:moveTo>
                  <a:lnTo>
                    <a:pt x="0" y="0"/>
                  </a:lnTo>
                  <a:lnTo>
                    <a:pt x="8583446" y="0"/>
                  </a:lnTo>
                  <a:lnTo>
                    <a:pt x="8448080" y="413444"/>
                  </a:lnTo>
                  <a:lnTo>
                    <a:pt x="7063" y="413444"/>
                  </a:lnTo>
                  <a:close/>
                </a:path>
              </a:pathLst>
            </a:cu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275035" marR="0" indent="-275035" algn="ctr" defTabSz="732235" rtl="0" eaLnBrk="1" fontAlgn="base" latinLnBrk="0" hangingPunct="1">
                <a:lnSpc>
                  <a:spcPct val="100000"/>
                </a:lnSpc>
                <a:spcBef>
                  <a:spcPct val="20000"/>
                </a:spcBef>
                <a:spcAft>
                  <a:spcPct val="0"/>
                </a:spcAft>
                <a:buClrTx/>
                <a:buSzPct val="140000"/>
                <a:buFontTx/>
                <a:buNone/>
                <a:tabLst/>
              </a:pPr>
              <a:endParaRPr kumimoji="0" lang="en-US" sz="2700" b="1" i="0" u="none" strike="noStrike" cap="none" normalizeH="0" baseline="0">
                <a:ln>
                  <a:noFill/>
                </a:ln>
                <a:solidFill>
                  <a:schemeClr val="tx1"/>
                </a:solidFill>
                <a:effectLst/>
                <a:latin typeface="Arial" charset="0"/>
              </a:endParaRPr>
            </a:p>
          </p:txBody>
        </p:sp>
      </p:grpSp>
      <p:sp>
        <p:nvSpPr>
          <p:cNvPr id="5" name="Title 4"/>
          <p:cNvSpPr>
            <a:spLocks noGrp="1"/>
          </p:cNvSpPr>
          <p:nvPr>
            <p:ph type="title"/>
          </p:nvPr>
        </p:nvSpPr>
        <p:spPr>
          <a:xfrm>
            <a:off x="414339" y="2356221"/>
            <a:ext cx="8574152" cy="1461613"/>
          </a:xfrm>
          <a:prstGeom prst="rect">
            <a:avLst/>
          </a:prstGeom>
        </p:spPr>
        <p:txBody>
          <a:bodyPr/>
          <a:lstStyle>
            <a:lvl1pPr>
              <a:defRPr>
                <a:solidFill>
                  <a:schemeClr val="bg1"/>
                </a:solidFill>
              </a:defRPr>
            </a:lvl1pPr>
          </a:lstStyle>
          <a:p>
            <a:r>
              <a:rPr lang="en-US"/>
              <a:t>Click to edit Master title style</a:t>
            </a:r>
            <a:endParaRPr lang="en-US" dirty="0"/>
          </a:p>
        </p:txBody>
      </p:sp>
      <p:sp>
        <p:nvSpPr>
          <p:cNvPr id="10" name="Text Placeholder 13"/>
          <p:cNvSpPr>
            <a:spLocks noGrp="1"/>
          </p:cNvSpPr>
          <p:nvPr>
            <p:ph type="body" sz="quarter" idx="10" hasCustomPrompt="1"/>
          </p:nvPr>
        </p:nvSpPr>
        <p:spPr>
          <a:xfrm>
            <a:off x="407121" y="4943092"/>
            <a:ext cx="5681132" cy="417164"/>
          </a:xfrm>
          <a:prstGeom prst="rect">
            <a:avLst/>
          </a:prstGeom>
        </p:spPr>
        <p:txBody>
          <a:bodyPr/>
          <a:lstStyle>
            <a:lvl1pPr marL="0" indent="0">
              <a:buNone/>
              <a:defRPr sz="1650" baseline="0">
                <a:solidFill>
                  <a:srgbClr val="4C5257"/>
                </a:solidFill>
                <a:latin typeface="+mj-lt"/>
              </a:defRPr>
            </a:lvl1pPr>
          </a:lstStyle>
          <a:p>
            <a:pPr lvl="0"/>
            <a:r>
              <a:rPr lang="en-US" dirty="0"/>
              <a:t>Presenter Name</a:t>
            </a:r>
          </a:p>
        </p:txBody>
      </p:sp>
      <p:sp>
        <p:nvSpPr>
          <p:cNvPr id="12" name="Text Placeholder 13"/>
          <p:cNvSpPr>
            <a:spLocks noGrp="1"/>
          </p:cNvSpPr>
          <p:nvPr>
            <p:ph type="body" sz="quarter" idx="12" hasCustomPrompt="1"/>
          </p:nvPr>
        </p:nvSpPr>
        <p:spPr>
          <a:xfrm>
            <a:off x="407121" y="5369616"/>
            <a:ext cx="5020732" cy="253865"/>
          </a:xfrm>
          <a:prstGeom prst="rect">
            <a:avLst/>
          </a:prstGeom>
        </p:spPr>
        <p:txBody>
          <a:bodyPr/>
          <a:lstStyle>
            <a:lvl1pPr marL="0" indent="0">
              <a:buNone/>
              <a:defRPr sz="1200" i="1" baseline="0">
                <a:solidFill>
                  <a:srgbClr val="4C5257"/>
                </a:solidFill>
                <a:latin typeface="+mj-lt"/>
              </a:defRPr>
            </a:lvl1pPr>
          </a:lstStyle>
          <a:p>
            <a:pPr lvl="0"/>
            <a:r>
              <a:rPr lang="en-US" dirty="0"/>
              <a:t>Presenter Title</a:t>
            </a:r>
          </a:p>
        </p:txBody>
      </p:sp>
      <p:sp>
        <p:nvSpPr>
          <p:cNvPr id="14" name="Text Placeholder 13"/>
          <p:cNvSpPr>
            <a:spLocks noGrp="1"/>
          </p:cNvSpPr>
          <p:nvPr>
            <p:ph type="body" sz="quarter" idx="13" hasCustomPrompt="1"/>
          </p:nvPr>
        </p:nvSpPr>
        <p:spPr>
          <a:xfrm>
            <a:off x="407121" y="6335892"/>
            <a:ext cx="2888249" cy="285471"/>
          </a:xfrm>
          <a:prstGeom prst="rect">
            <a:avLst/>
          </a:prstGeom>
        </p:spPr>
        <p:txBody>
          <a:bodyPr/>
          <a:lstStyle>
            <a:lvl1pPr marL="0" indent="0">
              <a:buNone/>
              <a:defRPr sz="1050" i="0" baseline="0">
                <a:solidFill>
                  <a:schemeClr val="tx1"/>
                </a:solidFill>
                <a:latin typeface="Arial" panose="020B0604020202020204" pitchFamily="34" charset="0"/>
              </a:defRPr>
            </a:lvl1pPr>
          </a:lstStyle>
          <a:p>
            <a:pPr lvl="0"/>
            <a:fld id="{98241DAF-D3D1-4C65-9DAB-493DE76CC6E3}" type="datetime4">
              <a:rPr lang="en-US" smtClean="0"/>
              <a:t>June 28, 2016</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6503" y="6132024"/>
            <a:ext cx="2078916" cy="510685"/>
          </a:xfrm>
          <a:prstGeom prst="rect">
            <a:avLst/>
          </a:prstGeom>
          <a:noFill/>
          <a:ln>
            <a:noFill/>
          </a:ln>
        </p:spPr>
      </p:pic>
    </p:spTree>
    <p:extLst>
      <p:ext uri="{BB962C8B-B14F-4D97-AF65-F5344CB8AC3E}">
        <p14:creationId xmlns:p14="http://schemas.microsoft.com/office/powerpoint/2010/main" val="51395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Blue divider">
    <p:spTree>
      <p:nvGrpSpPr>
        <p:cNvPr id="1" name=""/>
        <p:cNvGrpSpPr/>
        <p:nvPr/>
      </p:nvGrpSpPr>
      <p:grpSpPr>
        <a:xfrm>
          <a:off x="0" y="0"/>
          <a:ext cx="0" cy="0"/>
          <a:chOff x="0" y="0"/>
          <a:chExt cx="0" cy="0"/>
        </a:xfrm>
      </p:grpSpPr>
      <p:grpSp>
        <p:nvGrpSpPr>
          <p:cNvPr id="4" name="Group 3"/>
          <p:cNvGrpSpPr/>
          <p:nvPr/>
        </p:nvGrpSpPr>
        <p:grpSpPr>
          <a:xfrm>
            <a:off x="2" y="-5942"/>
            <a:ext cx="12191999" cy="6903720"/>
            <a:chOff x="1" y="2698"/>
            <a:chExt cx="12191998" cy="6855302"/>
          </a:xfrm>
        </p:grpSpPr>
        <p:pic>
          <p:nvPicPr>
            <p:cNvPr id="6" name="Picture 6"/>
            <p:cNvPicPr>
              <a:picLocks noChangeAspect="1"/>
            </p:cNvPicPr>
            <p:nvPr userDrawn="1"/>
          </p:nvPicPr>
          <p:blipFill rotWithShape="1">
            <a:blip r:embed="rId2">
              <a:extLst>
                <a:ext uri="{28A0092B-C50C-407E-A947-70E740481C1C}">
                  <a14:useLocalDpi xmlns:a14="http://schemas.microsoft.com/office/drawing/2010/main" val="0"/>
                </a:ext>
              </a:extLst>
            </a:blip>
            <a:srcRect r="33997" b="970"/>
            <a:stretch/>
          </p:blipFill>
          <p:spPr bwMode="auto">
            <a:xfrm>
              <a:off x="1" y="2698"/>
              <a:ext cx="609599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31820" r="996" b="970"/>
            <a:stretch/>
          </p:blipFill>
          <p:spPr bwMode="auto">
            <a:xfrm>
              <a:off x="5986930" y="2698"/>
              <a:ext cx="620506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itle 3"/>
          <p:cNvSpPr>
            <a:spLocks noGrp="1"/>
          </p:cNvSpPr>
          <p:nvPr>
            <p:ph type="title" hasCustomPrompt="1"/>
          </p:nvPr>
        </p:nvSpPr>
        <p:spPr>
          <a:xfrm>
            <a:off x="1003221" y="2607983"/>
            <a:ext cx="10202835" cy="1642764"/>
          </a:xfrm>
          <a:prstGeom prst="rect">
            <a:avLst/>
          </a:prstGeom>
        </p:spPr>
        <p:txBody>
          <a:bodyPr/>
          <a:lstStyle>
            <a:lvl1pPr algn="ctr">
              <a:defRPr>
                <a:solidFill>
                  <a:schemeClr val="bg1"/>
                </a:solidFill>
              </a:defRPr>
            </a:lvl1pPr>
          </a:lstStyle>
          <a:p>
            <a:r>
              <a:rPr lang="en-US" dirty="0"/>
              <a:t>Click to edit text</a:t>
            </a:r>
          </a:p>
        </p:txBody>
      </p:sp>
    </p:spTree>
    <p:extLst>
      <p:ext uri="{BB962C8B-B14F-4D97-AF65-F5344CB8AC3E}">
        <p14:creationId xmlns:p14="http://schemas.microsoft.com/office/powerpoint/2010/main" val="2094294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Green divider">
    <p:spTree>
      <p:nvGrpSpPr>
        <p:cNvPr id="1" name=""/>
        <p:cNvGrpSpPr/>
        <p:nvPr/>
      </p:nvGrpSpPr>
      <p:grpSpPr>
        <a:xfrm>
          <a:off x="0" y="0"/>
          <a:ext cx="0" cy="0"/>
          <a:chOff x="0" y="0"/>
          <a:chExt cx="0" cy="0"/>
        </a:xfrm>
      </p:grpSpPr>
      <p:grpSp>
        <p:nvGrpSpPr>
          <p:cNvPr id="3" name="Group 2"/>
          <p:cNvGrpSpPr/>
          <p:nvPr/>
        </p:nvGrpSpPr>
        <p:grpSpPr>
          <a:xfrm>
            <a:off x="2" y="-5941"/>
            <a:ext cx="12191999" cy="6903720"/>
            <a:chOff x="1" y="2699"/>
            <a:chExt cx="12191999" cy="6855302"/>
          </a:xfrm>
        </p:grpSpPr>
        <p:pic>
          <p:nvPicPr>
            <p:cNvPr id="4" name="Picture 6"/>
            <p:cNvPicPr>
              <a:picLocks noChangeAspect="1"/>
            </p:cNvPicPr>
            <p:nvPr userDrawn="1"/>
          </p:nvPicPr>
          <p:blipFill rotWithShape="1">
            <a:blip r:embed="rId2">
              <a:extLst>
                <a:ext uri="{28A0092B-C50C-407E-A947-70E740481C1C}">
                  <a14:useLocalDpi xmlns:a14="http://schemas.microsoft.com/office/drawing/2010/main" val="0"/>
                </a:ext>
              </a:extLst>
            </a:blip>
            <a:srcRect r="33997" b="970"/>
            <a:stretch/>
          </p:blipFill>
          <p:spPr bwMode="auto">
            <a:xfrm>
              <a:off x="1" y="2699"/>
              <a:ext cx="6095999"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rotWithShape="1">
            <a:blip r:embed="rId2">
              <a:extLst>
                <a:ext uri="{28A0092B-C50C-407E-A947-70E740481C1C}">
                  <a14:useLocalDpi xmlns:a14="http://schemas.microsoft.com/office/drawing/2010/main" val="0"/>
                </a:ext>
              </a:extLst>
            </a:blip>
            <a:srcRect l="31914" r="996" b="970"/>
            <a:stretch/>
          </p:blipFill>
          <p:spPr bwMode="auto">
            <a:xfrm>
              <a:off x="5995570" y="2699"/>
              <a:ext cx="6196430" cy="685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itle 3"/>
          <p:cNvSpPr>
            <a:spLocks noGrp="1"/>
          </p:cNvSpPr>
          <p:nvPr>
            <p:ph type="title" hasCustomPrompt="1"/>
          </p:nvPr>
        </p:nvSpPr>
        <p:spPr>
          <a:xfrm>
            <a:off x="1003221" y="2607983"/>
            <a:ext cx="10202835" cy="1642764"/>
          </a:xfrm>
          <a:prstGeom prst="rect">
            <a:avLst/>
          </a:prstGeom>
        </p:spPr>
        <p:txBody>
          <a:bodyPr/>
          <a:lstStyle>
            <a:lvl1pPr algn="ctr">
              <a:defRPr>
                <a:solidFill>
                  <a:schemeClr val="bg1"/>
                </a:solidFill>
              </a:defRPr>
            </a:lvl1pPr>
          </a:lstStyle>
          <a:p>
            <a:r>
              <a:rPr lang="en-US" dirty="0"/>
              <a:t>Click to edit text</a:t>
            </a:r>
          </a:p>
        </p:txBody>
      </p:sp>
    </p:spTree>
    <p:extLst>
      <p:ext uri="{BB962C8B-B14F-4D97-AF65-F5344CB8AC3E}">
        <p14:creationId xmlns:p14="http://schemas.microsoft.com/office/powerpoint/2010/main" val="180490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rimary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Text Placeholder 2"/>
          <p:cNvSpPr>
            <a:spLocks noGrp="1"/>
          </p:cNvSpPr>
          <p:nvPr>
            <p:ph idx="1"/>
          </p:nvPr>
        </p:nvSpPr>
        <p:spPr>
          <a:xfrm>
            <a:off x="420945" y="1280161"/>
            <a:ext cx="10515600" cy="4528969"/>
          </a:xfrm>
          <a:prstGeom prst="rect">
            <a:avLst/>
          </a:prstGeom>
        </p:spPr>
        <p:txBody>
          <a:bodyPr vert="horz" lIns="91440" tIns="45720" rIns="91440" bIns="45720" rtlCol="0">
            <a:normAutofit/>
          </a:bodyPr>
          <a:lstStyle>
            <a:lvl5pPr marL="1543050" indent="-17145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1053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Center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9"/>
          <p:cNvSpPr>
            <a:spLocks noGrp="1" noChangeAspect="1"/>
          </p:cNvSpPr>
          <p:nvPr>
            <p:ph type="body" sz="quarter" idx="12"/>
          </p:nvPr>
        </p:nvSpPr>
        <p:spPr>
          <a:xfrm>
            <a:off x="420945" y="1280160"/>
            <a:ext cx="10514787" cy="4331746"/>
          </a:xfrm>
        </p:spPr>
        <p:txBody>
          <a:bodyPr anchor="ctr" anchorCtr="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2215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ison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Text Placeholder 2"/>
          <p:cNvSpPr>
            <a:spLocks noGrp="1"/>
          </p:cNvSpPr>
          <p:nvPr>
            <p:ph type="body" idx="1"/>
          </p:nvPr>
        </p:nvSpPr>
        <p:spPr>
          <a:xfrm>
            <a:off x="420946" y="1280160"/>
            <a:ext cx="4786055" cy="823912"/>
          </a:xfrm>
        </p:spPr>
        <p:txBody>
          <a:bodyPr anchor="t" anchorCtr="0">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7" name="Text Placeholder 4"/>
          <p:cNvSpPr>
            <a:spLocks noGrp="1"/>
          </p:cNvSpPr>
          <p:nvPr>
            <p:ph type="body" sz="quarter" idx="3"/>
          </p:nvPr>
        </p:nvSpPr>
        <p:spPr>
          <a:xfrm>
            <a:off x="5666492" y="1280160"/>
            <a:ext cx="5320139" cy="823912"/>
          </a:xfrm>
        </p:spPr>
        <p:txBody>
          <a:bodyPr anchor="t" anchorCtr="0">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2" name="Content Placeholder 11"/>
          <p:cNvSpPr>
            <a:spLocks noGrp="1"/>
          </p:cNvSpPr>
          <p:nvPr>
            <p:ph sz="quarter" idx="12"/>
          </p:nvPr>
        </p:nvSpPr>
        <p:spPr>
          <a:xfrm>
            <a:off x="406766" y="2194563"/>
            <a:ext cx="4787535" cy="3883511"/>
          </a:xfrm>
        </p:spPr>
        <p:txBody>
          <a:bodyPr/>
          <a:lstStyle>
            <a:lvl1pPr>
              <a:defRPr sz="1800"/>
            </a:lvl1pPr>
            <a:lvl2pPr>
              <a:defRPr sz="1650"/>
            </a:lvl2pPr>
            <a:lvl3pPr>
              <a:defRPr sz="1500"/>
            </a:lvl3pPr>
            <a:lvl4pPr>
              <a:defRPr sz="135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1"/>
          <p:cNvSpPr>
            <a:spLocks noGrp="1"/>
          </p:cNvSpPr>
          <p:nvPr>
            <p:ph sz="quarter" idx="13"/>
          </p:nvPr>
        </p:nvSpPr>
        <p:spPr>
          <a:xfrm>
            <a:off x="5664201" y="2194563"/>
            <a:ext cx="5296243" cy="3883511"/>
          </a:xfrm>
        </p:spPr>
        <p:txBody>
          <a:bodyPr/>
          <a:lstStyle>
            <a:lvl1pPr>
              <a:defRPr sz="1800"/>
            </a:lvl1pPr>
            <a:lvl2pPr>
              <a:defRPr sz="1650"/>
            </a:lvl2pPr>
            <a:lvl3pPr>
              <a:defRPr sz="1500"/>
            </a:lvl3pPr>
            <a:lvl4pPr>
              <a:defRPr sz="135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4626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e imag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Picture Placeholder 5"/>
          <p:cNvSpPr>
            <a:spLocks noGrp="1"/>
          </p:cNvSpPr>
          <p:nvPr>
            <p:ph type="pic" sz="quarter" idx="12"/>
          </p:nvPr>
        </p:nvSpPr>
        <p:spPr>
          <a:xfrm>
            <a:off x="420948" y="1280160"/>
            <a:ext cx="4779433" cy="4788946"/>
          </a:xfrm>
        </p:spPr>
        <p:txBody>
          <a:bodyPr/>
          <a:lstStyle>
            <a:lvl1pPr marL="0" indent="0">
              <a:buNone/>
              <a:defRPr/>
            </a:lvl1pPr>
          </a:lstStyle>
          <a:p>
            <a:r>
              <a:rPr lang="en-US"/>
              <a:t>Click icon to add picture</a:t>
            </a:r>
            <a:endParaRPr lang="en-US" dirty="0"/>
          </a:p>
        </p:txBody>
      </p:sp>
      <p:sp>
        <p:nvSpPr>
          <p:cNvPr id="8" name="Content Placeholder 7"/>
          <p:cNvSpPr>
            <a:spLocks noGrp="1"/>
          </p:cNvSpPr>
          <p:nvPr>
            <p:ph sz="quarter" idx="13"/>
          </p:nvPr>
        </p:nvSpPr>
        <p:spPr>
          <a:xfrm>
            <a:off x="5666806" y="1280160"/>
            <a:ext cx="5268925" cy="4788946"/>
          </a:xfrm>
        </p:spPr>
        <p:txBody>
          <a:bodyPr/>
          <a:lstStyle>
            <a:lvl1pPr>
              <a:defRPr sz="1800"/>
            </a:lvl1pPr>
            <a:lvl2pPr>
              <a:defRPr sz="1650"/>
            </a:lvl2pPr>
            <a:lvl3pPr>
              <a:defRPr sz="1500"/>
            </a:lvl3pPr>
            <a:lvl4pPr>
              <a:defRPr sz="135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87169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Parallelogram 9"/>
          <p:cNvSpPr/>
          <p:nvPr/>
        </p:nvSpPr>
        <p:spPr bwMode="auto">
          <a:xfrm flipV="1">
            <a:off x="0" y="813353"/>
            <a:ext cx="11540312" cy="234399"/>
          </a:xfrm>
          <a:custGeom>
            <a:avLst/>
            <a:gdLst>
              <a:gd name="connsiteX0" fmla="*/ 0 w 11411468"/>
              <a:gd name="connsiteY0" fmla="*/ 0 h 234399"/>
              <a:gd name="connsiteX1" fmla="*/ 11294269 w 11411468"/>
              <a:gd name="connsiteY1" fmla="*/ 0 h 234399"/>
              <a:gd name="connsiteX2" fmla="*/ 11411468 w 11411468"/>
              <a:gd name="connsiteY2" fmla="*/ 117200 h 234399"/>
              <a:gd name="connsiteX3" fmla="*/ 11411468 w 11411468"/>
              <a:gd name="connsiteY3" fmla="*/ 234399 h 234399"/>
              <a:gd name="connsiteX4" fmla="*/ 0 w 11411468"/>
              <a:gd name="connsiteY4" fmla="*/ 234399 h 234399"/>
              <a:gd name="connsiteX5" fmla="*/ 0 w 11411468"/>
              <a:gd name="connsiteY5" fmla="*/ 0 h 234399"/>
              <a:gd name="connsiteX0" fmla="*/ 0 w 11411468"/>
              <a:gd name="connsiteY0" fmla="*/ 0 h 234399"/>
              <a:gd name="connsiteX1" fmla="*/ 11294269 w 11411468"/>
              <a:gd name="connsiteY1" fmla="*/ 0 h 234399"/>
              <a:gd name="connsiteX2" fmla="*/ 11411468 w 11411468"/>
              <a:gd name="connsiteY2" fmla="*/ 234399 h 234399"/>
              <a:gd name="connsiteX3" fmla="*/ 0 w 11411468"/>
              <a:gd name="connsiteY3" fmla="*/ 234399 h 234399"/>
              <a:gd name="connsiteX4" fmla="*/ 0 w 11411468"/>
              <a:gd name="connsiteY4" fmla="*/ 0 h 234399"/>
              <a:gd name="connsiteX0" fmla="*/ 0 w 11411468"/>
              <a:gd name="connsiteY0" fmla="*/ 0 h 234399"/>
              <a:gd name="connsiteX1" fmla="*/ 11334750 w 11411468"/>
              <a:gd name="connsiteY1" fmla="*/ 0 h 234399"/>
              <a:gd name="connsiteX2" fmla="*/ 11411468 w 11411468"/>
              <a:gd name="connsiteY2" fmla="*/ 234399 h 234399"/>
              <a:gd name="connsiteX3" fmla="*/ 0 w 11411468"/>
              <a:gd name="connsiteY3" fmla="*/ 234399 h 234399"/>
              <a:gd name="connsiteX4" fmla="*/ 0 w 11411468"/>
              <a:gd name="connsiteY4" fmla="*/ 0 h 234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11468" h="234399">
                <a:moveTo>
                  <a:pt x="0" y="0"/>
                </a:moveTo>
                <a:lnTo>
                  <a:pt x="11334750" y="0"/>
                </a:lnTo>
                <a:lnTo>
                  <a:pt x="11411468" y="234399"/>
                </a:lnTo>
                <a:lnTo>
                  <a:pt x="0" y="234399"/>
                </a:lnTo>
                <a:lnTo>
                  <a:pt x="0" y="0"/>
                </a:lnTo>
                <a:close/>
              </a:path>
            </a:pathLst>
          </a:custGeom>
          <a:solidFill>
            <a:schemeClr val="accent1"/>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75035" marR="0" indent="-275035" algn="ctr" defTabSz="732235" rtl="0" eaLnBrk="1" fontAlgn="base" latinLnBrk="0" hangingPunct="1">
              <a:lnSpc>
                <a:spcPct val="100000"/>
              </a:lnSpc>
              <a:spcBef>
                <a:spcPct val="20000"/>
              </a:spcBef>
              <a:spcAft>
                <a:spcPct val="0"/>
              </a:spcAft>
              <a:buClrTx/>
              <a:buSzPct val="140000"/>
              <a:buFontTx/>
              <a:buNone/>
              <a:tabLst/>
            </a:pPr>
            <a:endParaRPr lang="en-US" sz="1350"/>
          </a:p>
        </p:txBody>
      </p:sp>
      <p:sp>
        <p:nvSpPr>
          <p:cNvPr id="2" name="Title Placeholder 1"/>
          <p:cNvSpPr>
            <a:spLocks noGrp="1" noChangeAspect="1"/>
          </p:cNvSpPr>
          <p:nvPr>
            <p:ph type="title"/>
          </p:nvPr>
        </p:nvSpPr>
        <p:spPr>
          <a:xfrm>
            <a:off x="414339" y="1"/>
            <a:ext cx="10515600" cy="86061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14339" y="1280160"/>
            <a:ext cx="10515600" cy="4609652"/>
          </a:xfrm>
          <a:prstGeom prst="rect">
            <a:avLst/>
          </a:prstGeom>
        </p:spPr>
        <p:txBody>
          <a:bodyPr vert="horz" lIns="91440" tIns="45720" rIns="91440" bIns="45720" rtlCol="0">
            <a:normAutofit/>
          </a:bodyPr>
          <a:lstStyle/>
          <a:p>
            <a:pPr lvl="0"/>
            <a:r>
              <a:rPr lang="en-US" dirty="0"/>
              <a:t>First Level</a:t>
            </a:r>
          </a:p>
          <a:p>
            <a:pPr lvl="1"/>
            <a:r>
              <a:rPr lang="en-US" dirty="0"/>
              <a:t>Second Level </a:t>
            </a:r>
          </a:p>
          <a:p>
            <a:pPr lvl="2"/>
            <a:r>
              <a:rPr lang="en-US" dirty="0"/>
              <a:t>Third Level</a:t>
            </a:r>
          </a:p>
          <a:p>
            <a:pPr lvl="3"/>
            <a:r>
              <a:rPr lang="en-US" dirty="0"/>
              <a:t>Fourth Level</a:t>
            </a:r>
          </a:p>
          <a:p>
            <a:pPr lvl="4"/>
            <a:r>
              <a:rPr lang="en-US" dirty="0"/>
              <a:t>Fifth Level</a:t>
            </a:r>
          </a:p>
        </p:txBody>
      </p:sp>
      <p:sp>
        <p:nvSpPr>
          <p:cNvPr id="4" name="TextBox 3"/>
          <p:cNvSpPr txBox="1"/>
          <p:nvPr/>
        </p:nvSpPr>
        <p:spPr>
          <a:xfrm>
            <a:off x="0" y="6653046"/>
            <a:ext cx="11540312" cy="161583"/>
          </a:xfrm>
          <a:prstGeom prst="rect">
            <a:avLst/>
          </a:prstGeom>
          <a:noFill/>
        </p:spPr>
        <p:txBody>
          <a:bodyPr wrap="square" rtlCol="0">
            <a:spAutoFit/>
          </a:bodyPr>
          <a:lstStyle/>
          <a:p>
            <a:pPr marL="0" marR="0" indent="0" algn="l" defTabSz="685800" rtl="0" eaLnBrk="1" fontAlgn="base" latinLnBrk="0" hangingPunct="1">
              <a:lnSpc>
                <a:spcPct val="100000"/>
              </a:lnSpc>
              <a:spcBef>
                <a:spcPct val="0"/>
              </a:spcBef>
              <a:spcAft>
                <a:spcPct val="0"/>
              </a:spcAft>
              <a:buClrTx/>
              <a:buSzTx/>
              <a:buFontTx/>
              <a:buNone/>
              <a:tabLst/>
              <a:defRPr/>
            </a:pPr>
            <a:r>
              <a:rPr lang="en-US" sz="450" b="0" dirty="0"/>
              <a:t>BRNDEXP 2.1 0714     © 2014 Cerner Corporation.  All rights reserved.  This document contains Cerner confidential and/or proprietary information belonging to Cerner Corporation and/or its related affiliates which may not be reproduced or transmitted in any form or by any means without the express written consent of Cerner. </a:t>
            </a:r>
          </a:p>
        </p:txBody>
      </p:sp>
      <p:sp>
        <p:nvSpPr>
          <p:cNvPr id="5" name="TextBox 4"/>
          <p:cNvSpPr txBox="1"/>
          <p:nvPr/>
        </p:nvSpPr>
        <p:spPr>
          <a:xfrm>
            <a:off x="11561333" y="6474369"/>
            <a:ext cx="420460" cy="230832"/>
          </a:xfrm>
          <a:prstGeom prst="rect">
            <a:avLst/>
          </a:prstGeom>
          <a:noFill/>
        </p:spPr>
        <p:txBody>
          <a:bodyPr wrap="square" rtlCol="0">
            <a:spAutoFit/>
          </a:bodyPr>
          <a:lstStyle/>
          <a:p>
            <a:fld id="{39B9A8E6-500A-494F-8511-CB834C088D51}" type="slidenum">
              <a:rPr lang="en-US" sz="900" smtClean="0">
                <a:solidFill>
                  <a:schemeClr val="bg2">
                    <a:lumMod val="75000"/>
                  </a:schemeClr>
                </a:solidFill>
              </a:rPr>
              <a:t>‹#›</a:t>
            </a:fld>
            <a:endParaRPr lang="en-US" sz="900" dirty="0">
              <a:solidFill>
                <a:schemeClr val="bg2">
                  <a:lumMod val="75000"/>
                </a:schemeClr>
              </a:solidFill>
            </a:endParaRPr>
          </a:p>
        </p:txBody>
      </p:sp>
    </p:spTree>
    <p:extLst>
      <p:ext uri="{BB962C8B-B14F-4D97-AF65-F5344CB8AC3E}">
        <p14:creationId xmlns:p14="http://schemas.microsoft.com/office/powerpoint/2010/main" val="226805981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txStyles>
    <p:titleStyle>
      <a:lvl1pPr algn="l" defTabSz="685800" rtl="0" eaLnBrk="1" latinLnBrk="0" hangingPunct="1">
        <a:lnSpc>
          <a:spcPct val="90000"/>
        </a:lnSpc>
        <a:spcBef>
          <a:spcPct val="0"/>
        </a:spcBef>
        <a:buNone/>
        <a:defRPr sz="2700" kern="1200" baseline="0">
          <a:solidFill>
            <a:schemeClr val="tx1"/>
          </a:solidFill>
          <a:latin typeface="+mj-lt"/>
          <a:ea typeface="+mj-ea"/>
          <a:cs typeface="+mj-cs"/>
        </a:defRPr>
      </a:lvl1pPr>
    </p:titleStyle>
    <p:bodyStyle>
      <a:lvl1pPr marL="240030" indent="-240030" algn="l" defTabSz="685800" rtl="0" eaLnBrk="1" latinLnBrk="0" hangingPunct="1">
        <a:lnSpc>
          <a:spcPct val="90000"/>
        </a:lnSpc>
        <a:spcBef>
          <a:spcPts val="750"/>
        </a:spcBef>
        <a:buClr>
          <a:schemeClr val="accent2"/>
        </a:buClr>
        <a:buSzPct val="115000"/>
        <a:buFont typeface="Arial" panose="020B0604020202020204" pitchFamily="34" charset="0"/>
        <a:buChar char="•"/>
        <a:defRPr sz="210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Clr>
          <a:schemeClr val="accent2"/>
        </a:buClr>
        <a:buSzPct val="115000"/>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chemeClr val="accent3"/>
        </a:buClr>
        <a:buSzPct val="100000"/>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chemeClr val="accent3"/>
        </a:buClr>
        <a:buFont typeface="Arial" panose="020B0604020202020204" pitchFamily="34" charset="0"/>
        <a:buChar char="•"/>
        <a:defRPr sz="1350" kern="1200" baseline="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buClr>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Mike Hourigan</a:t>
            </a:r>
          </a:p>
        </p:txBody>
      </p:sp>
      <p:sp>
        <p:nvSpPr>
          <p:cNvPr id="3" name="Text Placeholder 2"/>
          <p:cNvSpPr>
            <a:spLocks noGrp="1"/>
          </p:cNvSpPr>
          <p:nvPr>
            <p:ph type="body" sz="quarter" idx="12"/>
          </p:nvPr>
        </p:nvSpPr>
        <p:spPr/>
        <p:txBody>
          <a:bodyPr/>
          <a:lstStyle/>
          <a:p>
            <a:r>
              <a:rPr lang="en-US" dirty="0"/>
              <a:t>Sr. Director Regulatory Strategy, Cerner Corporation</a:t>
            </a:r>
          </a:p>
        </p:txBody>
      </p:sp>
      <p:sp>
        <p:nvSpPr>
          <p:cNvPr id="4" name="Text Placeholder 3"/>
          <p:cNvSpPr>
            <a:spLocks noGrp="1"/>
          </p:cNvSpPr>
          <p:nvPr>
            <p:ph type="body" sz="quarter" idx="13"/>
          </p:nvPr>
        </p:nvSpPr>
        <p:spPr/>
        <p:txBody>
          <a:bodyPr/>
          <a:lstStyle/>
          <a:p>
            <a:endParaRPr lang="en-US"/>
          </a:p>
        </p:txBody>
      </p:sp>
      <p:sp>
        <p:nvSpPr>
          <p:cNvPr id="5" name="Title 4"/>
          <p:cNvSpPr>
            <a:spLocks noGrp="1"/>
          </p:cNvSpPr>
          <p:nvPr>
            <p:ph type="title"/>
          </p:nvPr>
        </p:nvSpPr>
        <p:spPr>
          <a:xfrm>
            <a:off x="414337" y="2259019"/>
            <a:ext cx="7028454" cy="2370667"/>
          </a:xfrm>
        </p:spPr>
        <p:txBody>
          <a:bodyPr/>
          <a:lstStyle/>
          <a:p>
            <a:r>
              <a:rPr lang="en-US" dirty="0"/>
              <a:t>Regulatory Pressure – A Vendor’s Viewpoint</a:t>
            </a:r>
          </a:p>
        </p:txBody>
      </p:sp>
    </p:spTree>
    <p:extLst>
      <p:ext uri="{BB962C8B-B14F-4D97-AF65-F5344CB8AC3E}">
        <p14:creationId xmlns:p14="http://schemas.microsoft.com/office/powerpoint/2010/main" val="3613581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Cerner Support</a:t>
            </a:r>
          </a:p>
        </p:txBody>
      </p:sp>
      <p:sp>
        <p:nvSpPr>
          <p:cNvPr id="3" name="Content Placeholder 2"/>
          <p:cNvSpPr>
            <a:spLocks noGrp="1"/>
          </p:cNvSpPr>
          <p:nvPr>
            <p:ph idx="1"/>
          </p:nvPr>
        </p:nvSpPr>
        <p:spPr>
          <a:xfrm>
            <a:off x="420945" y="1280161"/>
            <a:ext cx="10515600" cy="5492779"/>
          </a:xfrm>
        </p:spPr>
        <p:txBody>
          <a:bodyPr/>
          <a:lstStyle/>
          <a:p>
            <a:r>
              <a:rPr lang="en-US" dirty="0"/>
              <a:t>Regulatory Alignment Summits</a:t>
            </a:r>
          </a:p>
          <a:p>
            <a:pPr lvl="1"/>
            <a:r>
              <a:rPr lang="en-US" dirty="0"/>
              <a:t>5 events in 2017</a:t>
            </a:r>
          </a:p>
          <a:p>
            <a:pPr lvl="1"/>
            <a:r>
              <a:rPr lang="en-US" dirty="0"/>
              <a:t>2 day event with MU, Quality, MACRA QPP, APMs, EMPs sessions</a:t>
            </a:r>
          </a:p>
          <a:p>
            <a:pPr lvl="1"/>
            <a:r>
              <a:rPr lang="en-US" dirty="0"/>
              <a:t>Day 2 includes individual planning sessions which each client organization</a:t>
            </a:r>
          </a:p>
          <a:p>
            <a:r>
              <a:rPr lang="en-US" dirty="0"/>
              <a:t>Client Regulatory Council</a:t>
            </a:r>
          </a:p>
          <a:p>
            <a:r>
              <a:rPr lang="en-US" dirty="0"/>
              <a:t>Monthly webinars on regulatory topics</a:t>
            </a:r>
          </a:p>
          <a:p>
            <a:r>
              <a:rPr lang="en-US" dirty="0"/>
              <a:t>Surveys to assist clients with planning and to understand their challenges</a:t>
            </a:r>
          </a:p>
          <a:p>
            <a:r>
              <a:rPr lang="en-US" dirty="0"/>
              <a:t>Internal social media platform used to share information with clients and allow them to ask questions of Cerner and their peers</a:t>
            </a:r>
          </a:p>
          <a:p>
            <a:r>
              <a:rPr lang="en-US" dirty="0"/>
              <a:t>Wiki Guides</a:t>
            </a:r>
          </a:p>
          <a:p>
            <a:pPr lvl="1"/>
            <a:r>
              <a:rPr lang="en-US" dirty="0"/>
              <a:t>Regulatory</a:t>
            </a:r>
          </a:p>
          <a:p>
            <a:pPr lvl="1"/>
            <a:r>
              <a:rPr lang="en-US" dirty="0"/>
              <a:t>Meaningful Use</a:t>
            </a:r>
          </a:p>
          <a:p>
            <a:pPr lvl="1"/>
            <a:r>
              <a:rPr lang="en-US" dirty="0"/>
              <a:t>CPC+</a:t>
            </a:r>
          </a:p>
          <a:p>
            <a:pPr lvl="1"/>
            <a:r>
              <a:rPr lang="en-US" dirty="0"/>
              <a:t>MACRA QPP</a:t>
            </a:r>
          </a:p>
        </p:txBody>
      </p:sp>
    </p:spTree>
    <p:extLst>
      <p:ext uri="{BB962C8B-B14F-4D97-AF65-F5344CB8AC3E}">
        <p14:creationId xmlns:p14="http://schemas.microsoft.com/office/powerpoint/2010/main" val="413361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Next?</a:t>
            </a:r>
          </a:p>
        </p:txBody>
      </p:sp>
      <p:sp>
        <p:nvSpPr>
          <p:cNvPr id="3" name="Content Placeholder 2"/>
          <p:cNvSpPr>
            <a:spLocks noGrp="1"/>
          </p:cNvSpPr>
          <p:nvPr>
            <p:ph idx="1"/>
          </p:nvPr>
        </p:nvSpPr>
        <p:spPr/>
        <p:txBody>
          <a:bodyPr/>
          <a:lstStyle/>
          <a:p>
            <a:r>
              <a:rPr lang="en-US" dirty="0"/>
              <a:t>21</a:t>
            </a:r>
            <a:r>
              <a:rPr lang="en-US" baseline="30000" dirty="0"/>
              <a:t>st</a:t>
            </a:r>
            <a:r>
              <a:rPr lang="en-US" dirty="0"/>
              <a:t> Century Cures Act</a:t>
            </a:r>
          </a:p>
          <a:p>
            <a:pPr lvl="1"/>
            <a:r>
              <a:rPr lang="en-US" dirty="0"/>
              <a:t>Information blocking – for HIE’s, HIT Vendors &amp; Providers</a:t>
            </a:r>
          </a:p>
          <a:p>
            <a:pPr lvl="1"/>
            <a:r>
              <a:rPr lang="en-US" dirty="0"/>
              <a:t>Reducing regulatory burden</a:t>
            </a:r>
          </a:p>
          <a:p>
            <a:pPr lvl="1"/>
            <a:r>
              <a:rPr lang="en-US" dirty="0"/>
              <a:t>EHR reporting program – “Consumers Digest” for EHR’s</a:t>
            </a:r>
          </a:p>
          <a:p>
            <a:pPr lvl="1"/>
            <a:r>
              <a:rPr lang="en-US" dirty="0"/>
              <a:t>Creation of the a Pediatric certification</a:t>
            </a:r>
          </a:p>
          <a:p>
            <a:r>
              <a:rPr lang="en-US" dirty="0"/>
              <a:t>Potential for hospitals to move to a MIPS like program</a:t>
            </a:r>
          </a:p>
          <a:p>
            <a:r>
              <a:rPr lang="en-US" dirty="0"/>
              <a:t>Changes coming for LTPAC – quality programs, data standardization, potential participation in APMs</a:t>
            </a:r>
          </a:p>
          <a:p>
            <a:r>
              <a:rPr lang="en-US" dirty="0"/>
              <a:t>Continued push for Interoperability and use of consumer API’s </a:t>
            </a:r>
          </a:p>
          <a:p>
            <a:r>
              <a:rPr lang="en-US" dirty="0"/>
              <a:t>Appropriate Use Criteria (AUC) for Advanced Diagnostics</a:t>
            </a:r>
          </a:p>
          <a:p>
            <a:r>
              <a:rPr lang="en-US" dirty="0"/>
              <a:t>Expanded use of CEHRT to other programs</a:t>
            </a:r>
          </a:p>
          <a:p>
            <a:r>
              <a:rPr lang="en-US" dirty="0"/>
              <a:t>Uncertainty for what comes after Meaningful Use Stage 3</a:t>
            </a:r>
          </a:p>
        </p:txBody>
      </p:sp>
    </p:spTree>
    <p:extLst>
      <p:ext uri="{BB962C8B-B14F-4D97-AF65-F5344CB8AC3E}">
        <p14:creationId xmlns:p14="http://schemas.microsoft.com/office/powerpoint/2010/main" val="1089392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State of Regulatory Payment Impact</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2"/>
          </p:nvPr>
        </p:nvSpPr>
        <p:spPr/>
        <p:txBody>
          <a:bodyPr>
            <a:normAutofit lnSpcReduction="10000"/>
          </a:bodyPr>
          <a:lstStyle/>
          <a:p>
            <a:endParaRPr lang="en-US"/>
          </a:p>
        </p:txBody>
      </p:sp>
      <p:sp>
        <p:nvSpPr>
          <p:cNvPr id="5" name="Text Placeholder 4"/>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14928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8" name="Title 1"/>
          <p:cNvSpPr>
            <a:spLocks noGrp="1"/>
          </p:cNvSpPr>
          <p:nvPr>
            <p:ph type="title"/>
          </p:nvPr>
        </p:nvSpPr>
        <p:spPr>
          <a:xfrm>
            <a:off x="1710071" y="102781"/>
            <a:ext cx="8316913" cy="609600"/>
          </a:xfrm>
        </p:spPr>
        <p:txBody>
          <a:bodyPr>
            <a:normAutofit/>
          </a:bodyPr>
          <a:lstStyle/>
          <a:p>
            <a:r>
              <a:rPr lang="en-US" sz="2800" b="1" dirty="0">
                <a:latin typeface="Helvetica" pitchFamily="34" charset="0"/>
                <a:cs typeface="Helvetica" pitchFamily="34" charset="0"/>
              </a:rPr>
              <a:t>High Level Regulatory EH Payment Impact</a:t>
            </a:r>
          </a:p>
        </p:txBody>
      </p:sp>
      <p:sp>
        <p:nvSpPr>
          <p:cNvPr id="2" name="TextBox 1"/>
          <p:cNvSpPr txBox="1"/>
          <p:nvPr/>
        </p:nvSpPr>
        <p:spPr>
          <a:xfrm>
            <a:off x="1710071" y="6229390"/>
            <a:ext cx="7620000" cy="461665"/>
          </a:xfrm>
          <a:prstGeom prst="rect">
            <a:avLst/>
          </a:prstGeom>
          <a:noFill/>
        </p:spPr>
        <p:txBody>
          <a:bodyPr wrap="square" rtlCol="0">
            <a:spAutoFit/>
          </a:bodyPr>
          <a:lstStyle/>
          <a:p>
            <a:r>
              <a:rPr lang="en-US" sz="1200" dirty="0"/>
              <a:t>*Only applies if Hospital is not already being penalized under IQR</a:t>
            </a:r>
          </a:p>
          <a:p>
            <a:r>
              <a:rPr lang="en-US" sz="1200" dirty="0"/>
              <a:t>**Must start in 2016 or earlier</a:t>
            </a:r>
          </a:p>
        </p:txBody>
      </p:sp>
      <p:pic>
        <p:nvPicPr>
          <p:cNvPr id="3" name="Picture 2"/>
          <p:cNvPicPr>
            <a:picLocks noChangeAspect="1"/>
          </p:cNvPicPr>
          <p:nvPr/>
        </p:nvPicPr>
        <p:blipFill>
          <a:blip r:embed="rId3"/>
          <a:stretch>
            <a:fillRect/>
          </a:stretch>
        </p:blipFill>
        <p:spPr>
          <a:xfrm>
            <a:off x="1095707" y="1106123"/>
            <a:ext cx="9366729" cy="5123267"/>
          </a:xfrm>
          <a:prstGeom prst="rect">
            <a:avLst/>
          </a:prstGeom>
        </p:spPr>
      </p:pic>
    </p:spTree>
    <p:extLst>
      <p:ext uri="{BB962C8B-B14F-4D97-AF65-F5344CB8AC3E}">
        <p14:creationId xmlns:p14="http://schemas.microsoft.com/office/powerpoint/2010/main" val="1153786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8" name="Title 1"/>
          <p:cNvSpPr>
            <a:spLocks noGrp="1"/>
          </p:cNvSpPr>
          <p:nvPr>
            <p:ph type="title"/>
          </p:nvPr>
        </p:nvSpPr>
        <p:spPr>
          <a:xfrm>
            <a:off x="1710071" y="102781"/>
            <a:ext cx="8316913" cy="609600"/>
          </a:xfrm>
        </p:spPr>
        <p:txBody>
          <a:bodyPr/>
          <a:lstStyle/>
          <a:p>
            <a:r>
              <a:rPr lang="en-US" b="1" dirty="0">
                <a:latin typeface="Helvetica" pitchFamily="34" charset="0"/>
                <a:cs typeface="Helvetica" pitchFamily="34" charset="0"/>
              </a:rPr>
              <a:t>High Level Regulatory EP/EC Payment Impact</a:t>
            </a:r>
          </a:p>
        </p:txBody>
      </p:sp>
      <p:sp>
        <p:nvSpPr>
          <p:cNvPr id="58" name="TextBox 57"/>
          <p:cNvSpPr txBox="1"/>
          <p:nvPr/>
        </p:nvSpPr>
        <p:spPr>
          <a:xfrm>
            <a:off x="2058525" y="6225587"/>
            <a:ext cx="7620000" cy="461665"/>
          </a:xfrm>
          <a:prstGeom prst="rect">
            <a:avLst/>
          </a:prstGeom>
          <a:noFill/>
        </p:spPr>
        <p:txBody>
          <a:bodyPr wrap="square" rtlCol="0">
            <a:spAutoFit/>
          </a:bodyPr>
          <a:lstStyle/>
          <a:p>
            <a:r>
              <a:rPr lang="en-US" sz="1200" dirty="0"/>
              <a:t>*Only applies if EP entered Medicare program in 2014 or earlier</a:t>
            </a:r>
          </a:p>
          <a:p>
            <a:r>
              <a:rPr lang="en-US" sz="1200" dirty="0"/>
              <a:t>**Only applies if EP entered Medicaid program in 2016 or earlier</a:t>
            </a:r>
          </a:p>
        </p:txBody>
      </p:sp>
      <p:pic>
        <p:nvPicPr>
          <p:cNvPr id="2" name="Picture 1"/>
          <p:cNvPicPr>
            <a:picLocks noChangeAspect="1"/>
          </p:cNvPicPr>
          <p:nvPr/>
        </p:nvPicPr>
        <p:blipFill>
          <a:blip r:embed="rId3"/>
          <a:stretch>
            <a:fillRect/>
          </a:stretch>
        </p:blipFill>
        <p:spPr>
          <a:xfrm>
            <a:off x="644801" y="1111114"/>
            <a:ext cx="9830760" cy="5114473"/>
          </a:xfrm>
          <a:prstGeom prst="rect">
            <a:avLst/>
          </a:prstGeom>
        </p:spPr>
      </p:pic>
    </p:spTree>
    <p:extLst>
      <p:ext uri="{BB962C8B-B14F-4D97-AF65-F5344CB8AC3E}">
        <p14:creationId xmlns:p14="http://schemas.microsoft.com/office/powerpoint/2010/main" val="211175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8" name="Title 1"/>
          <p:cNvSpPr>
            <a:spLocks noGrp="1"/>
          </p:cNvSpPr>
          <p:nvPr>
            <p:ph type="title"/>
          </p:nvPr>
        </p:nvSpPr>
        <p:spPr>
          <a:xfrm>
            <a:off x="1710071" y="102781"/>
            <a:ext cx="8316913" cy="609600"/>
          </a:xfrm>
        </p:spPr>
        <p:txBody>
          <a:bodyPr>
            <a:normAutofit/>
          </a:bodyPr>
          <a:lstStyle/>
          <a:p>
            <a:r>
              <a:rPr lang="en-US" sz="2800" b="1" dirty="0">
                <a:latin typeface="Helvetica" pitchFamily="34" charset="0"/>
                <a:cs typeface="Helvetica" pitchFamily="34" charset="0"/>
              </a:rPr>
              <a:t>High Level Regulatory PAC Payment Impact</a:t>
            </a:r>
          </a:p>
        </p:txBody>
      </p:sp>
      <p:pic>
        <p:nvPicPr>
          <p:cNvPr id="2" name="Picture 1"/>
          <p:cNvPicPr>
            <a:picLocks noChangeAspect="1"/>
          </p:cNvPicPr>
          <p:nvPr/>
        </p:nvPicPr>
        <p:blipFill>
          <a:blip r:embed="rId3"/>
          <a:stretch>
            <a:fillRect/>
          </a:stretch>
        </p:blipFill>
        <p:spPr>
          <a:xfrm>
            <a:off x="572627" y="1116086"/>
            <a:ext cx="10591800" cy="5114925"/>
          </a:xfrm>
          <a:prstGeom prst="rect">
            <a:avLst/>
          </a:prstGeom>
        </p:spPr>
      </p:pic>
    </p:spTree>
    <p:extLst>
      <p:ext uri="{BB962C8B-B14F-4D97-AF65-F5344CB8AC3E}">
        <p14:creationId xmlns:p14="http://schemas.microsoft.com/office/powerpoint/2010/main" val="4215273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Questions?</a:t>
            </a:r>
          </a:p>
        </p:txBody>
      </p:sp>
    </p:spTree>
    <p:extLst>
      <p:ext uri="{BB962C8B-B14F-4D97-AF65-F5344CB8AC3E}">
        <p14:creationId xmlns:p14="http://schemas.microsoft.com/office/powerpoint/2010/main" val="95352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Cerner’s Approach</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2"/>
          </p:nvPr>
        </p:nvSpPr>
        <p:spPr/>
        <p:txBody>
          <a:bodyPr>
            <a:normAutofit lnSpcReduction="10000"/>
          </a:bodyPr>
          <a:lstStyle/>
          <a:p>
            <a:endParaRPr lang="en-US"/>
          </a:p>
        </p:txBody>
      </p:sp>
      <p:sp>
        <p:nvSpPr>
          <p:cNvPr id="5" name="Text Placeholder 4"/>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10858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and coverage</a:t>
            </a:r>
          </a:p>
        </p:txBody>
      </p:sp>
      <p:sp>
        <p:nvSpPr>
          <p:cNvPr id="3" name="Content Placeholder 2"/>
          <p:cNvSpPr>
            <a:spLocks noGrp="1"/>
          </p:cNvSpPr>
          <p:nvPr>
            <p:ph idx="1"/>
          </p:nvPr>
        </p:nvSpPr>
        <p:spPr>
          <a:xfrm>
            <a:off x="6273207" y="1280161"/>
            <a:ext cx="5699053" cy="4918620"/>
          </a:xfrm>
        </p:spPr>
        <p:txBody>
          <a:bodyPr>
            <a:normAutofit lnSpcReduction="10000"/>
          </a:bodyPr>
          <a:lstStyle/>
          <a:p>
            <a:pPr marL="0" indent="0">
              <a:buNone/>
            </a:pPr>
            <a:r>
              <a:rPr lang="en-US" b="1" dirty="0"/>
              <a:t>Current Key Topics</a:t>
            </a:r>
          </a:p>
          <a:p>
            <a:r>
              <a:rPr lang="en-US" dirty="0"/>
              <a:t>Payment System Rules</a:t>
            </a:r>
          </a:p>
          <a:p>
            <a:pPr lvl="1"/>
            <a:r>
              <a:rPr lang="en-US" dirty="0"/>
              <a:t>IPPS, OPPS, FFS, SNF, IRF, IPH, HHA/HOSP, LAB, LTCH</a:t>
            </a:r>
          </a:p>
          <a:p>
            <a:pPr lvl="2"/>
            <a:r>
              <a:rPr lang="en-US" dirty="0"/>
              <a:t>Payment system, Conditions of Participation, Quality Measures</a:t>
            </a:r>
          </a:p>
          <a:p>
            <a:r>
              <a:rPr lang="en-US" dirty="0"/>
              <a:t>Meaningful Use</a:t>
            </a:r>
          </a:p>
          <a:p>
            <a:pPr lvl="1"/>
            <a:r>
              <a:rPr lang="en-US" dirty="0"/>
              <a:t>Certification/Surveillance</a:t>
            </a:r>
          </a:p>
          <a:p>
            <a:r>
              <a:rPr lang="en-US" dirty="0"/>
              <a:t>MACRA QPP</a:t>
            </a:r>
          </a:p>
          <a:p>
            <a:r>
              <a:rPr lang="en-US" dirty="0"/>
              <a:t>CPC+</a:t>
            </a:r>
          </a:p>
          <a:p>
            <a:r>
              <a:rPr lang="en-US" dirty="0"/>
              <a:t>CJR/EPMS</a:t>
            </a:r>
          </a:p>
          <a:p>
            <a:r>
              <a:rPr lang="en-US" dirty="0"/>
              <a:t>General Data Protection Regulation (EU)</a:t>
            </a:r>
          </a:p>
          <a:p>
            <a:r>
              <a:rPr lang="en-US" dirty="0"/>
              <a:t>21</a:t>
            </a:r>
            <a:r>
              <a:rPr lang="en-US" baseline="30000" dirty="0"/>
              <a:t>st</a:t>
            </a:r>
            <a:r>
              <a:rPr lang="en-US" dirty="0"/>
              <a:t> Century Cures</a:t>
            </a:r>
          </a:p>
          <a:p>
            <a:r>
              <a:rPr lang="en-US" dirty="0"/>
              <a:t>CMMI Model Programs</a:t>
            </a:r>
          </a:p>
          <a:p>
            <a:r>
              <a:rPr lang="en-US" dirty="0"/>
              <a:t>Many other regulatory rules/programs/topics</a:t>
            </a:r>
          </a:p>
          <a:p>
            <a:endParaRPr lang="en-US" dirty="0"/>
          </a:p>
        </p:txBody>
      </p:sp>
      <p:pic>
        <p:nvPicPr>
          <p:cNvPr id="4" name="Picture 3"/>
          <p:cNvPicPr>
            <a:picLocks noChangeAspect="1"/>
          </p:cNvPicPr>
          <p:nvPr/>
        </p:nvPicPr>
        <p:blipFill>
          <a:blip r:embed="rId2"/>
          <a:stretch>
            <a:fillRect/>
          </a:stretch>
        </p:blipFill>
        <p:spPr>
          <a:xfrm>
            <a:off x="244659" y="1280161"/>
            <a:ext cx="5153025" cy="4791075"/>
          </a:xfrm>
          <a:prstGeom prst="rect">
            <a:avLst/>
          </a:prstGeom>
        </p:spPr>
      </p:pic>
    </p:spTree>
    <p:extLst>
      <p:ext uri="{BB962C8B-B14F-4D97-AF65-F5344CB8AC3E}">
        <p14:creationId xmlns:p14="http://schemas.microsoft.com/office/powerpoint/2010/main" val="306650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2015 Edition CEHRT &amp; Meaningful Use Stage 3</a:t>
            </a:r>
          </a:p>
        </p:txBody>
      </p:sp>
      <p:sp>
        <p:nvSpPr>
          <p:cNvPr id="3" name="Content Placeholder 2"/>
          <p:cNvSpPr>
            <a:spLocks noGrp="1"/>
          </p:cNvSpPr>
          <p:nvPr>
            <p:ph idx="1"/>
          </p:nvPr>
        </p:nvSpPr>
        <p:spPr>
          <a:xfrm>
            <a:off x="6092456" y="1280160"/>
            <a:ext cx="5784111" cy="5354555"/>
          </a:xfrm>
        </p:spPr>
        <p:txBody>
          <a:bodyPr/>
          <a:lstStyle/>
          <a:p>
            <a:pPr marL="0" indent="0">
              <a:buNone/>
            </a:pPr>
            <a:r>
              <a:rPr lang="en-US" b="1" dirty="0"/>
              <a:t>Meaningful Use Approach</a:t>
            </a:r>
          </a:p>
          <a:p>
            <a:r>
              <a:rPr lang="en-US" dirty="0"/>
              <a:t>“Triad” aligned at the certification criteria level</a:t>
            </a:r>
          </a:p>
          <a:p>
            <a:pPr lvl="1"/>
            <a:r>
              <a:rPr lang="en-US" dirty="0"/>
              <a:t>Responsible for overall design to ensure objectives/measures met through optimal workflow</a:t>
            </a:r>
          </a:p>
          <a:p>
            <a:r>
              <a:rPr lang="en-US" dirty="0"/>
              <a:t>Started development based on NPRM</a:t>
            </a:r>
          </a:p>
          <a:p>
            <a:r>
              <a:rPr lang="en-US" dirty="0"/>
              <a:t>Client Design Partners/Solution Partners</a:t>
            </a:r>
          </a:p>
          <a:p>
            <a:r>
              <a:rPr lang="en-US" dirty="0"/>
              <a:t>Participation with ONC in focused </a:t>
            </a:r>
            <a:r>
              <a:rPr lang="en-US" dirty="0" err="1"/>
              <a:t>Kaizens</a:t>
            </a:r>
            <a:r>
              <a:rPr lang="en-US" dirty="0"/>
              <a:t> </a:t>
            </a:r>
          </a:p>
          <a:p>
            <a:r>
              <a:rPr lang="en-US" dirty="0"/>
              <a:t>Partnered with ICSA to review test methods</a:t>
            </a:r>
          </a:p>
          <a:p>
            <a:pPr marL="0" indent="0">
              <a:buNone/>
            </a:pPr>
            <a:r>
              <a:rPr lang="en-US" b="1" dirty="0"/>
              <a:t>Current Status</a:t>
            </a:r>
          </a:p>
          <a:p>
            <a:r>
              <a:rPr lang="en-US" dirty="0"/>
              <a:t>Code GA in January 2017</a:t>
            </a:r>
          </a:p>
          <a:p>
            <a:r>
              <a:rPr lang="en-US" dirty="0"/>
              <a:t>Active with testing efforts</a:t>
            </a:r>
          </a:p>
          <a:p>
            <a:r>
              <a:rPr lang="en-US" dirty="0"/>
              <a:t>Clients upgrading/implementing</a:t>
            </a:r>
          </a:p>
          <a:p>
            <a:pPr lvl="1"/>
            <a:r>
              <a:rPr lang="en-US" dirty="0"/>
              <a:t>Slower adoption than anticipated</a:t>
            </a:r>
          </a:p>
          <a:p>
            <a:endParaRPr lang="en-US" dirty="0"/>
          </a:p>
        </p:txBody>
      </p:sp>
      <p:pic>
        <p:nvPicPr>
          <p:cNvPr id="5" name="Picture 4"/>
          <p:cNvPicPr>
            <a:picLocks noChangeAspect="1"/>
          </p:cNvPicPr>
          <p:nvPr/>
        </p:nvPicPr>
        <p:blipFill>
          <a:blip r:embed="rId2"/>
          <a:stretch>
            <a:fillRect/>
          </a:stretch>
        </p:blipFill>
        <p:spPr>
          <a:xfrm>
            <a:off x="125597" y="1485567"/>
            <a:ext cx="5391150" cy="4886325"/>
          </a:xfrm>
          <a:prstGeom prst="rect">
            <a:avLst/>
          </a:prstGeom>
        </p:spPr>
      </p:pic>
    </p:spTree>
    <p:extLst>
      <p:ext uri="{BB962C8B-B14F-4D97-AF65-F5344CB8AC3E}">
        <p14:creationId xmlns:p14="http://schemas.microsoft.com/office/powerpoint/2010/main" val="1996885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a:xfrm>
            <a:off x="420945" y="1186543"/>
            <a:ext cx="10878426" cy="5268686"/>
          </a:xfrm>
        </p:spPr>
        <p:txBody>
          <a:bodyPr>
            <a:normAutofit/>
          </a:bodyPr>
          <a:lstStyle/>
          <a:p>
            <a:r>
              <a:rPr lang="en-US" dirty="0"/>
              <a:t>New required criteria </a:t>
            </a:r>
          </a:p>
          <a:p>
            <a:pPr lvl="1"/>
            <a:r>
              <a:rPr lang="en-US" dirty="0"/>
              <a:t>API to support consumer access</a:t>
            </a:r>
          </a:p>
          <a:p>
            <a:pPr lvl="2"/>
            <a:r>
              <a:rPr lang="en-US" dirty="0"/>
              <a:t>Hasn’t been widely adopted by the healthcare industry</a:t>
            </a:r>
          </a:p>
          <a:p>
            <a:pPr lvl="2"/>
            <a:r>
              <a:rPr lang="en-US" dirty="0"/>
              <a:t>Need wiring in place, but very few consumer apps in the market</a:t>
            </a:r>
          </a:p>
          <a:p>
            <a:pPr lvl="2"/>
            <a:r>
              <a:rPr lang="en-US" dirty="0"/>
              <a:t>Some clients use 3</a:t>
            </a:r>
            <a:r>
              <a:rPr lang="en-US" baseline="30000" dirty="0"/>
              <a:t>rd</a:t>
            </a:r>
            <a:r>
              <a:rPr lang="en-US" dirty="0"/>
              <a:t> party portals with Identity Providers that may not be able to connect to the API</a:t>
            </a:r>
          </a:p>
          <a:p>
            <a:pPr lvl="1"/>
            <a:r>
              <a:rPr lang="en-US" dirty="0"/>
              <a:t>Unique Device Identifier (UDI)</a:t>
            </a:r>
          </a:p>
          <a:p>
            <a:pPr lvl="2"/>
            <a:r>
              <a:rPr lang="en-US" dirty="0"/>
              <a:t>Challenge for clients using 3</a:t>
            </a:r>
            <a:r>
              <a:rPr lang="en-US" baseline="30000" dirty="0"/>
              <a:t>rd</a:t>
            </a:r>
            <a:r>
              <a:rPr lang="en-US" dirty="0"/>
              <a:t> party surgery systems </a:t>
            </a:r>
          </a:p>
          <a:p>
            <a:pPr lvl="2"/>
            <a:r>
              <a:rPr lang="en-US" dirty="0"/>
              <a:t>Confusion related to clinical vs inventory use of UDI</a:t>
            </a:r>
          </a:p>
          <a:p>
            <a:pPr lvl="2"/>
            <a:r>
              <a:rPr lang="en-US" dirty="0"/>
              <a:t>May require the purchase scanners for optimal workflows</a:t>
            </a:r>
          </a:p>
          <a:p>
            <a:pPr lvl="1"/>
            <a:r>
              <a:rPr lang="en-US" dirty="0"/>
              <a:t>Immunizations</a:t>
            </a:r>
          </a:p>
          <a:p>
            <a:pPr lvl="2"/>
            <a:r>
              <a:rPr lang="en-US" dirty="0"/>
              <a:t>State/jurisdictions Immunization Registries may not be ready to accept NDC or not ready for bidirectional </a:t>
            </a:r>
          </a:p>
          <a:p>
            <a:r>
              <a:rPr lang="en-US" dirty="0"/>
              <a:t>Impact to other development</a:t>
            </a:r>
          </a:p>
          <a:p>
            <a:pPr lvl="1"/>
            <a:r>
              <a:rPr lang="en-US" dirty="0"/>
              <a:t>Has not caused us not to do other strategic development, but has an effect of continual and refined requirements that makes you feel as though you are never done</a:t>
            </a:r>
          </a:p>
          <a:p>
            <a:pPr lvl="2"/>
            <a:r>
              <a:rPr lang="en-US" dirty="0"/>
              <a:t>Continual interpretative points and conformance testing requirements emerge that require development</a:t>
            </a:r>
          </a:p>
          <a:p>
            <a:pPr lvl="2"/>
            <a:r>
              <a:rPr lang="en-US" dirty="0"/>
              <a:t>Examples: </a:t>
            </a:r>
          </a:p>
          <a:p>
            <a:pPr lvl="3"/>
            <a:r>
              <a:rPr lang="en-US" dirty="0"/>
              <a:t>Auditing naming conventions – ONC/ISCA question event naming for security privilege changes, and whether they should be “verb/noun” or “verb” only</a:t>
            </a:r>
          </a:p>
          <a:p>
            <a:pPr lvl="3"/>
            <a:r>
              <a:rPr lang="en-US" dirty="0"/>
              <a:t>Review of test method and conformance testing for CDA uncovered the need to have Administrative Sex in the CCD header</a:t>
            </a:r>
          </a:p>
          <a:p>
            <a:pPr lvl="2"/>
            <a:endParaRPr lang="en-US" dirty="0"/>
          </a:p>
        </p:txBody>
      </p:sp>
    </p:spTree>
    <p:extLst>
      <p:ext uri="{BB962C8B-B14F-4D97-AF65-F5344CB8AC3E}">
        <p14:creationId xmlns:p14="http://schemas.microsoft.com/office/powerpoint/2010/main" val="378282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524000" y="557652"/>
            <a:ext cx="9144000" cy="6234666"/>
          </a:xfrm>
          <a:prstGeom prst="rect">
            <a:avLst/>
          </a:prstGeom>
        </p:spPr>
      </p:pic>
      <p:sp>
        <p:nvSpPr>
          <p:cNvPr id="7" name="TextBox 6"/>
          <p:cNvSpPr txBox="1"/>
          <p:nvPr/>
        </p:nvSpPr>
        <p:spPr>
          <a:xfrm>
            <a:off x="1906774" y="7136"/>
            <a:ext cx="8537945"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ysClr val="windowText" lastClr="000000"/>
                </a:solidFill>
                <a:effectLst/>
                <a:uLnTx/>
                <a:uFillTx/>
              </a:rPr>
              <a:t>Programs that require the use of CEHRT</a:t>
            </a:r>
          </a:p>
        </p:txBody>
      </p:sp>
      <p:sp>
        <p:nvSpPr>
          <p:cNvPr id="8" name="TextBox 7"/>
          <p:cNvSpPr txBox="1"/>
          <p:nvPr/>
        </p:nvSpPr>
        <p:spPr>
          <a:xfrm>
            <a:off x="1282700" y="3100260"/>
            <a:ext cx="4728241" cy="3323987"/>
          </a:xfrm>
          <a:prstGeom prst="rect">
            <a:avLst/>
          </a:prstGeom>
          <a:noFill/>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Meaningful Use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Alternative Payment Models (APMs)</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Comprehensive Primary Care Plus (CPC+)*</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Medicare Shared Savings Program - Tracks 1, 2*, and 3*</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Next Generation ACO Model*</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Comprehensive ESRD Care (CEC) (LDO arrangement)*</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Oncology Care Model (OCM) one-sided risk arrangement</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Oncology Care Model (OCM) two-sided risk arrangement*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Merit-Based Incentive Payment System (MIPS)</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Advancing Care Improvement (ACI)</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Quality Category**</a:t>
            </a:r>
          </a:p>
        </p:txBody>
      </p:sp>
      <p:sp>
        <p:nvSpPr>
          <p:cNvPr id="9" name="TextBox 8"/>
          <p:cNvSpPr txBox="1"/>
          <p:nvPr/>
        </p:nvSpPr>
        <p:spPr>
          <a:xfrm>
            <a:off x="6404344" y="3100259"/>
            <a:ext cx="5025655" cy="3108543"/>
          </a:xfrm>
          <a:prstGeom prst="rect">
            <a:avLst/>
          </a:prstGeom>
          <a:noFill/>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Chronic Condition Management (CCM)</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Inpatient Quality Reporting (IQR)</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Mandatory Episode Based Payment Models (EPMs)***</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Comprehensive Care for Joint Replacement (CJR)</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Acute Myocardial Infarction (AMI)</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Coronary Artery Bypass Graft (CABG)</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Surgical Hip/Femur Fracture Treatments (SHFFT)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Certified Community Behavioral Health Centers (CCBHCs) Pilot Program</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State Programs</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ysClr val="windowText" lastClr="000000"/>
                </a:solidFill>
                <a:effectLst/>
                <a:uLnTx/>
                <a:uFillTx/>
              </a:rPr>
              <a:t>Public Hospital Redesign &amp; Incentives in </a:t>
            </a:r>
            <a:r>
              <a:rPr kumimoji="0" lang="en-US" sz="1400" b="0" i="0" u="none" strike="noStrike" kern="0" cap="none" spc="0" normalizeH="0" baseline="0" noProof="0" dirty="0" err="1">
                <a:ln>
                  <a:noFill/>
                </a:ln>
                <a:solidFill>
                  <a:sysClr val="windowText" lastClr="000000"/>
                </a:solidFill>
                <a:effectLst/>
                <a:uLnTx/>
                <a:uFillTx/>
              </a:rPr>
              <a:t>Medi</a:t>
            </a:r>
            <a:r>
              <a:rPr kumimoji="0" lang="en-US" sz="1400" b="0" i="0" u="none" strike="noStrike" kern="0" cap="none" spc="0" normalizeH="0" baseline="0" noProof="0" dirty="0">
                <a:ln>
                  <a:noFill/>
                </a:ln>
                <a:solidFill>
                  <a:sysClr val="windowText" lastClr="000000"/>
                </a:solidFill>
                <a:effectLst/>
                <a:uLnTx/>
                <a:uFillTx/>
              </a:rPr>
              <a:t>-Cal Program California (PRIME)</a:t>
            </a:r>
          </a:p>
        </p:txBody>
      </p:sp>
      <p:sp>
        <p:nvSpPr>
          <p:cNvPr id="10" name="TextBox 9"/>
          <p:cNvSpPr txBox="1"/>
          <p:nvPr/>
        </p:nvSpPr>
        <p:spPr>
          <a:xfrm>
            <a:off x="5125863" y="1836948"/>
            <a:ext cx="1940275" cy="70788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CEHRT</a:t>
            </a:r>
          </a:p>
        </p:txBody>
      </p:sp>
      <p:sp>
        <p:nvSpPr>
          <p:cNvPr id="11" name="TextBox 10"/>
          <p:cNvSpPr txBox="1"/>
          <p:nvPr/>
        </p:nvSpPr>
        <p:spPr>
          <a:xfrm>
            <a:off x="1642117" y="6642658"/>
            <a:ext cx="1271502"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ysClr val="windowText" lastClr="000000"/>
                </a:solidFill>
                <a:effectLst/>
                <a:uLnTx/>
                <a:uFillTx/>
              </a:rPr>
              <a:t>*Advanced APM’s</a:t>
            </a:r>
          </a:p>
        </p:txBody>
      </p:sp>
      <p:sp>
        <p:nvSpPr>
          <p:cNvPr id="12" name="TextBox 11"/>
          <p:cNvSpPr txBox="1"/>
          <p:nvPr/>
        </p:nvSpPr>
        <p:spPr>
          <a:xfrm>
            <a:off x="7505587" y="6456945"/>
            <a:ext cx="3162414"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ysClr val="windowText" lastClr="000000"/>
                </a:solidFill>
                <a:effectLst/>
                <a:uLnTx/>
                <a:uFillTx/>
              </a:rPr>
              <a:t>**Only if using EHR data submission method</a:t>
            </a:r>
          </a:p>
        </p:txBody>
      </p:sp>
      <p:sp>
        <p:nvSpPr>
          <p:cNvPr id="13" name="TextBox 12"/>
          <p:cNvSpPr txBox="1"/>
          <p:nvPr/>
        </p:nvSpPr>
        <p:spPr>
          <a:xfrm>
            <a:off x="7455709" y="6628558"/>
            <a:ext cx="3162414"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ysClr val="windowText" lastClr="000000"/>
                </a:solidFill>
                <a:effectLst/>
                <a:uLnTx/>
                <a:uFillTx/>
              </a:rPr>
              <a:t>***Only if using as an Advanced APM for QPP</a:t>
            </a:r>
          </a:p>
        </p:txBody>
      </p:sp>
    </p:spTree>
    <p:extLst>
      <p:ext uri="{BB962C8B-B14F-4D97-AF65-F5344CB8AC3E}">
        <p14:creationId xmlns:p14="http://schemas.microsoft.com/office/powerpoint/2010/main" val="2495839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1"/>
            <a:ext cx="12192000" cy="6858000"/>
          </a:xfrm>
          <a:prstGeom prst="rect">
            <a:avLst/>
          </a:prstGeom>
        </p:spPr>
      </p:pic>
    </p:spTree>
    <p:extLst>
      <p:ext uri="{BB962C8B-B14F-4D97-AF65-F5344CB8AC3E}">
        <p14:creationId xmlns:p14="http://schemas.microsoft.com/office/powerpoint/2010/main" val="3339000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Impact</a:t>
            </a:r>
          </a:p>
        </p:txBody>
      </p:sp>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2"/>
          </p:nvPr>
        </p:nvSpPr>
        <p:spPr/>
        <p:txBody>
          <a:bodyPr>
            <a:normAutofit lnSpcReduction="10000"/>
          </a:bodyPr>
          <a:lstStyle/>
          <a:p>
            <a:endParaRPr lang="en-US"/>
          </a:p>
        </p:txBody>
      </p:sp>
      <p:sp>
        <p:nvSpPr>
          <p:cNvPr id="5" name="Text Placeholder 4"/>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339743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to clients</a:t>
            </a:r>
          </a:p>
        </p:txBody>
      </p:sp>
      <p:sp>
        <p:nvSpPr>
          <p:cNvPr id="3" name="Content Placeholder 2"/>
          <p:cNvSpPr>
            <a:spLocks noGrp="1"/>
          </p:cNvSpPr>
          <p:nvPr>
            <p:ph idx="1"/>
          </p:nvPr>
        </p:nvSpPr>
        <p:spPr>
          <a:xfrm>
            <a:off x="420944" y="1280161"/>
            <a:ext cx="11074369" cy="5294810"/>
          </a:xfrm>
        </p:spPr>
        <p:txBody>
          <a:bodyPr/>
          <a:lstStyle/>
          <a:p>
            <a:r>
              <a:rPr lang="en-US" dirty="0"/>
              <a:t>We have seen a lack of client urgency for Stage 3 Meaningful Use</a:t>
            </a:r>
          </a:p>
          <a:p>
            <a:pPr lvl="1"/>
            <a:r>
              <a:rPr lang="en-US" dirty="0"/>
              <a:t>Many clients were anticipating the delay that was just included in the IPPS NPRM</a:t>
            </a:r>
          </a:p>
          <a:p>
            <a:pPr lvl="2"/>
            <a:r>
              <a:rPr lang="en-US" dirty="0"/>
              <a:t>90 day reporting period for MU3 for EH/CAH and EPs (for Medicaid) in 2018</a:t>
            </a:r>
          </a:p>
          <a:p>
            <a:pPr lvl="2"/>
            <a:r>
              <a:rPr lang="en-US" dirty="0"/>
              <a:t>Already a 90 day reporting period for the ACI domain for ECs in MIPS</a:t>
            </a:r>
          </a:p>
          <a:p>
            <a:pPr lvl="2"/>
            <a:r>
              <a:rPr lang="en-US" b="1" dirty="0"/>
              <a:t>Caution</a:t>
            </a:r>
            <a:r>
              <a:rPr lang="en-US" dirty="0"/>
              <a:t>: </a:t>
            </a:r>
            <a:r>
              <a:rPr lang="en-US" dirty="0" err="1"/>
              <a:t>eCQM</a:t>
            </a:r>
            <a:r>
              <a:rPr lang="en-US" dirty="0"/>
              <a:t> Reporting</a:t>
            </a:r>
          </a:p>
          <a:p>
            <a:pPr lvl="3"/>
            <a:r>
              <a:rPr lang="en-US" dirty="0"/>
              <a:t>For EHs/CAHs participating in IQR – report data for first three quarters of 2018 using 2015 Edition CEHRT</a:t>
            </a:r>
          </a:p>
          <a:p>
            <a:pPr lvl="3"/>
            <a:r>
              <a:rPr lang="en-US" dirty="0"/>
              <a:t>For ECs participating in Medicaid MU Stage 3 – full year of reporting of </a:t>
            </a:r>
            <a:r>
              <a:rPr lang="en-US" dirty="0" err="1"/>
              <a:t>eCQMs</a:t>
            </a:r>
            <a:r>
              <a:rPr lang="en-US" dirty="0"/>
              <a:t> to align with MACRA QPP/MIPS Quality Domain </a:t>
            </a:r>
          </a:p>
          <a:p>
            <a:pPr lvl="2"/>
            <a:r>
              <a:rPr lang="en-US" dirty="0"/>
              <a:t>Some decided to wait-and-see with new administration</a:t>
            </a:r>
          </a:p>
          <a:p>
            <a:pPr lvl="2"/>
            <a:r>
              <a:rPr lang="en-US" dirty="0"/>
              <a:t>Some have dropped out of the program (mostly Medicaid EHs and EPs since no penalties)</a:t>
            </a:r>
          </a:p>
          <a:p>
            <a:r>
              <a:rPr lang="en-US" dirty="0"/>
              <a:t>Client Challenges</a:t>
            </a:r>
          </a:p>
          <a:p>
            <a:pPr lvl="1"/>
            <a:r>
              <a:rPr lang="en-US" dirty="0"/>
              <a:t>Rate of change with Meaningful Use, MACRA, CJR/EPM and other programs</a:t>
            </a:r>
          </a:p>
          <a:p>
            <a:pPr lvl="1"/>
            <a:r>
              <a:rPr lang="en-US" dirty="0"/>
              <a:t>Upgrades and implementation of new workflows to support MU/ACI objective/measures</a:t>
            </a:r>
          </a:p>
          <a:p>
            <a:pPr lvl="1"/>
            <a:r>
              <a:rPr lang="en-US" dirty="0"/>
              <a:t>Financial impact of programs and work effort to implement required solutions (is it worth it?)</a:t>
            </a:r>
          </a:p>
          <a:p>
            <a:pPr lvl="1"/>
            <a:r>
              <a:rPr lang="en-US" dirty="0"/>
              <a:t>Keeping up with regulations and which programs they are impacting </a:t>
            </a:r>
          </a:p>
          <a:p>
            <a:pPr lvl="1"/>
            <a:endParaRPr lang="en-US" dirty="0"/>
          </a:p>
          <a:p>
            <a:endParaRPr lang="en-US" dirty="0"/>
          </a:p>
          <a:p>
            <a:pPr lvl="1"/>
            <a:endParaRPr lang="en-US" dirty="0"/>
          </a:p>
        </p:txBody>
      </p:sp>
    </p:spTree>
    <p:extLst>
      <p:ext uri="{BB962C8B-B14F-4D97-AF65-F5344CB8AC3E}">
        <p14:creationId xmlns:p14="http://schemas.microsoft.com/office/powerpoint/2010/main" val="175233428"/>
      </p:ext>
    </p:extLst>
  </p:cSld>
  <p:clrMapOvr>
    <a:masterClrMapping/>
  </p:clrMapOvr>
</p:sld>
</file>

<file path=ppt/theme/theme1.xml><?xml version="1.0" encoding="utf-8"?>
<a:theme xmlns:a="http://schemas.openxmlformats.org/drawingml/2006/main" name="Cerner Wide Screen 2016">
  <a:themeElements>
    <a:clrScheme name="Cerner 2.0">
      <a:dk1>
        <a:srgbClr val="393D41"/>
      </a:dk1>
      <a:lt1>
        <a:srgbClr val="FFFFFF"/>
      </a:lt1>
      <a:dk2>
        <a:srgbClr val="393D41"/>
      </a:dk2>
      <a:lt2>
        <a:srgbClr val="FFFFFF"/>
      </a:lt2>
      <a:accent1>
        <a:srgbClr val="0D94D2"/>
      </a:accent1>
      <a:accent2>
        <a:srgbClr val="7BC143"/>
      </a:accent2>
      <a:accent3>
        <a:srgbClr val="6A737B"/>
      </a:accent3>
      <a:accent4>
        <a:srgbClr val="4DC5FF"/>
      </a:accent4>
      <a:accent5>
        <a:srgbClr val="B4B8BD"/>
      </a:accent5>
      <a:accent6>
        <a:srgbClr val="7C2B83"/>
      </a:accent6>
      <a:hlink>
        <a:srgbClr val="1A93D7"/>
      </a:hlink>
      <a:folHlink>
        <a:srgbClr val="393D4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ner_Template_3.0_widescreen" id="{33BA54E2-E680-4402-BAC7-A8CA05C6BFDF}" vid="{8E72BE92-2C30-491B-91DF-C77D582CB5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Cerner Wide Screen 2016</Template>
  <TotalTime>1582</TotalTime>
  <Words>1135</Words>
  <Application>Microsoft Office PowerPoint</Application>
  <PresentationFormat>Widescreen</PresentationFormat>
  <Paragraphs>148</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Franklin Gothic Book</vt:lpstr>
      <vt:lpstr>Helvetica</vt:lpstr>
      <vt:lpstr>Wingdings</vt:lpstr>
      <vt:lpstr>Cerner Wide Screen 2016</vt:lpstr>
      <vt:lpstr>Regulatory Pressure – A Vendor’s Viewpoint</vt:lpstr>
      <vt:lpstr>Cerner’s Approach</vt:lpstr>
      <vt:lpstr>Structure and coverage</vt:lpstr>
      <vt:lpstr>2015 Edition CEHRT &amp; Meaningful Use Stage 3</vt:lpstr>
      <vt:lpstr>Challenges</vt:lpstr>
      <vt:lpstr>PowerPoint Presentation</vt:lpstr>
      <vt:lpstr>PowerPoint Presentation</vt:lpstr>
      <vt:lpstr>Client Impact</vt:lpstr>
      <vt:lpstr>Impact to clients</vt:lpstr>
      <vt:lpstr>Cerner Support</vt:lpstr>
      <vt:lpstr>What’s Next?</vt:lpstr>
      <vt:lpstr>Current State of Regulatory Payment Impact</vt:lpstr>
      <vt:lpstr>High Level Regulatory EH Payment Impact</vt:lpstr>
      <vt:lpstr>High Level Regulatory EP/EC Payment Impact</vt:lpstr>
      <vt:lpstr>High Level Regulatory PAC Payment Impact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Regulatory Pressure – A Vendors Viewpoint</dc:title>
  <dc:creator>Hourigan,Mike</dc:creator>
  <cp:lastModifiedBy>Hourigan,Mike</cp:lastModifiedBy>
  <cp:revision>34</cp:revision>
  <dcterms:created xsi:type="dcterms:W3CDTF">2017-04-19T14:41:31Z</dcterms:created>
  <dcterms:modified xsi:type="dcterms:W3CDTF">2017-04-20T20:46:54Z</dcterms:modified>
</cp:coreProperties>
</file>